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3C3E6F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3C3E6F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3C3E6F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3C3E6F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3C3E6F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3C3E6F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3C3E6F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3C3E6F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3C3E6F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BF22"/>
    <a:srgbClr val="3C3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929"/>
  </p:normalViewPr>
  <p:slideViewPr>
    <p:cSldViewPr>
      <p:cViewPr varScale="1">
        <p:scale>
          <a:sx n="84" d="100"/>
          <a:sy n="84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3EBBDAB-C48F-F182-2F8E-4E7B1AA6B8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611724A-DD78-3E28-5753-374A808E5A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C42BBF8-FABF-47C6-4276-D7A4B1ED3AE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06C7BCC-A270-271D-D4EC-53DAB292C91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34B696-6D15-44DA-BC08-A4A36308EDE3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>
            <a:extLst>
              <a:ext uri="{FF2B5EF4-FFF2-40B4-BE49-F238E27FC236}">
                <a16:creationId xmlns:a16="http://schemas.microsoft.com/office/drawing/2014/main" id="{D9E6D6FA-D2FF-2D72-5C4B-53A4E8E3D0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195" name="Rectangle 1027">
            <a:extLst>
              <a:ext uri="{FF2B5EF4-FFF2-40B4-BE49-F238E27FC236}">
                <a16:creationId xmlns:a16="http://schemas.microsoft.com/office/drawing/2014/main" id="{87BC5573-6B62-3AAD-689D-F5801DEB4BD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769F071D-03C4-3B7C-3405-3B42C47376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1029">
            <a:extLst>
              <a:ext uri="{FF2B5EF4-FFF2-40B4-BE49-F238E27FC236}">
                <a16:creationId xmlns:a16="http://schemas.microsoft.com/office/drawing/2014/main" id="{185D9755-6C10-D279-5209-EF32F6AF5A4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1030">
            <a:extLst>
              <a:ext uri="{FF2B5EF4-FFF2-40B4-BE49-F238E27FC236}">
                <a16:creationId xmlns:a16="http://schemas.microsoft.com/office/drawing/2014/main" id="{A3E3C823-223C-9534-FD5C-A873D372AD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199" name="Rectangle 1031">
            <a:extLst>
              <a:ext uri="{FF2B5EF4-FFF2-40B4-BE49-F238E27FC236}">
                <a16:creationId xmlns:a16="http://schemas.microsoft.com/office/drawing/2014/main" id="{700E2241-80A7-EDF6-D4A9-25584ADDB2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9CEE102-8A0C-4E43-BA60-21D821388CFB}" type="slidenum">
              <a:rPr lang="et-EE" altLang="et-EE"/>
              <a:pPr/>
              <a:t>‹#›</a:t>
            </a:fld>
            <a:endParaRPr lang="et-EE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pt_triip.png">
            <a:extLst>
              <a:ext uri="{FF2B5EF4-FFF2-40B4-BE49-F238E27FC236}">
                <a16:creationId xmlns:a16="http://schemas.microsoft.com/office/drawing/2014/main" id="{1DE5E3DA-DDDD-FAB9-D366-32A1036D6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ppt_logo.png">
            <a:extLst>
              <a:ext uri="{FF2B5EF4-FFF2-40B4-BE49-F238E27FC236}">
                <a16:creationId xmlns:a16="http://schemas.microsoft.com/office/drawing/2014/main" id="{D42F4511-522D-AF62-0AD4-E3CE95D7A8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69925"/>
            <a:ext cx="3868737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96070" y="1619255"/>
            <a:ext cx="6964362" cy="809625"/>
          </a:xfrm>
        </p:spPr>
        <p:txBody>
          <a:bodyPr anchor="b"/>
          <a:lstStyle>
            <a:lvl1pPr>
              <a:defRPr sz="3600"/>
            </a:lvl1pPr>
          </a:lstStyle>
          <a:p>
            <a:pPr lvl="0"/>
            <a:r>
              <a:rPr lang="et-EE" noProof="0"/>
              <a:t>Klõpsake juhteksemplari pealkirja laadi redigeerimiseks</a:t>
            </a:r>
            <a:endParaRPr lang="et-EE" noProof="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96070" y="2400300"/>
            <a:ext cx="6964362" cy="914400"/>
          </a:xfrm>
        </p:spPr>
        <p:txBody>
          <a:bodyPr/>
          <a:lstStyle>
            <a:lvl1pPr>
              <a:defRPr sz="3300">
                <a:solidFill>
                  <a:srgbClr val="B8BF22"/>
                </a:solidFill>
              </a:defRPr>
            </a:lvl1pPr>
          </a:lstStyle>
          <a:p>
            <a:pPr lvl="0"/>
            <a:r>
              <a:rPr lang="et-EE" noProof="0"/>
              <a:t>Klõpsake juhteksemplari alapealkirja laadi redigeerimiseks</a:t>
            </a:r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18014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</p:spTree>
    <p:extLst>
      <p:ext uri="{BB962C8B-B14F-4D97-AF65-F5344CB8AC3E}">
        <p14:creationId xmlns:p14="http://schemas.microsoft.com/office/powerpoint/2010/main" val="308801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740534" y="269085"/>
            <a:ext cx="1946275" cy="4417219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98525" y="269085"/>
            <a:ext cx="5689600" cy="4417219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</p:spTree>
    <p:extLst>
      <p:ext uri="{BB962C8B-B14F-4D97-AF65-F5344CB8AC3E}">
        <p14:creationId xmlns:p14="http://schemas.microsoft.com/office/powerpoint/2010/main" val="213969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</p:spTree>
    <p:extLst>
      <p:ext uri="{BB962C8B-B14F-4D97-AF65-F5344CB8AC3E}">
        <p14:creationId xmlns:p14="http://schemas.microsoft.com/office/powerpoint/2010/main" val="53905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</p:spTree>
    <p:extLst>
      <p:ext uri="{BB962C8B-B14F-4D97-AF65-F5344CB8AC3E}">
        <p14:creationId xmlns:p14="http://schemas.microsoft.com/office/powerpoint/2010/main" val="225206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28000" y="1200150"/>
            <a:ext cx="3817938" cy="3486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868872" y="1200150"/>
            <a:ext cx="3817937" cy="3486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</p:spTree>
    <p:extLst>
      <p:ext uri="{BB962C8B-B14F-4D97-AF65-F5344CB8AC3E}">
        <p14:creationId xmlns:p14="http://schemas.microsoft.com/office/powerpoint/2010/main" val="106516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28000" y="270000"/>
            <a:ext cx="4680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et-EE"/>
              <a:t>Klõpsake juhteksemplari pealkirja laadi redigeerimiseks</a:t>
            </a:r>
            <a:endParaRPr lang="et-EE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28000" y="1151335"/>
            <a:ext cx="3780000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28000" y="1631156"/>
            <a:ext cx="37800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 dirty="0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860000" y="1151335"/>
            <a:ext cx="3780000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860000" y="1631156"/>
            <a:ext cx="37800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2092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</p:spTree>
    <p:extLst>
      <p:ext uri="{BB962C8B-B14F-4D97-AF65-F5344CB8AC3E}">
        <p14:creationId xmlns:p14="http://schemas.microsoft.com/office/powerpoint/2010/main" val="93841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9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9" y="204790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</p:spTree>
    <p:extLst>
      <p:ext uri="{BB962C8B-B14F-4D97-AF65-F5344CB8AC3E}">
        <p14:creationId xmlns:p14="http://schemas.microsoft.com/office/powerpoint/2010/main" val="110715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t-EE" noProof="0"/>
              <a:t>Pildi lisamiseks klõpsake ikooni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</p:spTree>
    <p:extLst>
      <p:ext uri="{BB962C8B-B14F-4D97-AF65-F5344CB8AC3E}">
        <p14:creationId xmlns:p14="http://schemas.microsoft.com/office/powerpoint/2010/main" val="77466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4A4580-585F-C8FA-DF6C-512FC0FB1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28675" y="269875"/>
            <a:ext cx="46799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/>
              <a:t>Muutke tiitli laadi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5EB1D28-2DE4-9A3D-6E0C-5C526FF5C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8675" y="1200150"/>
            <a:ext cx="7920038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/>
              <a:t>Click to edit Master text styles</a:t>
            </a:r>
          </a:p>
          <a:p>
            <a:pPr lvl="1"/>
            <a:r>
              <a:rPr lang="et-EE" altLang="et-EE"/>
              <a:t>Second level</a:t>
            </a:r>
          </a:p>
          <a:p>
            <a:pPr lvl="2"/>
            <a:r>
              <a:rPr lang="et-EE" altLang="et-EE"/>
              <a:t>Third level</a:t>
            </a:r>
          </a:p>
          <a:p>
            <a:pPr lvl="3"/>
            <a:r>
              <a:rPr lang="et-EE" altLang="et-EE"/>
              <a:t>Neljas tase</a:t>
            </a:r>
          </a:p>
        </p:txBody>
      </p:sp>
      <p:pic>
        <p:nvPicPr>
          <p:cNvPr id="1028" name="Picture 4" descr="ppt_triip.png">
            <a:extLst>
              <a:ext uri="{FF2B5EF4-FFF2-40B4-BE49-F238E27FC236}">
                <a16:creationId xmlns:a16="http://schemas.microsoft.com/office/drawing/2014/main" id="{11D87E99-8AC8-A3A6-40FE-14786FBE30E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3" descr="ppt_logo.png">
            <a:extLst>
              <a:ext uri="{FF2B5EF4-FFF2-40B4-BE49-F238E27FC236}">
                <a16:creationId xmlns:a16="http://schemas.microsoft.com/office/drawing/2014/main" id="{85B15C6A-958B-D738-BDB2-F6911693FF8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377825"/>
            <a:ext cx="2786063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C3E6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C3E6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C3E6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C3E6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C3E6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C3E6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C3E6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C3E6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C3E6F"/>
          </a:solidFill>
          <a:latin typeface="Arial" charset="0"/>
        </a:defRPr>
      </a:lvl9pPr>
    </p:titleStyle>
    <p:bodyStyle>
      <a:lvl1pPr algn="just" rtl="0" eaLnBrk="1" fontAlgn="base" hangingPunct="1">
        <a:spcBef>
          <a:spcPct val="25000"/>
        </a:spcBef>
        <a:spcAft>
          <a:spcPct val="25000"/>
        </a:spcAft>
        <a:defRPr sz="2000">
          <a:solidFill>
            <a:srgbClr val="3C3E6F"/>
          </a:solidFill>
          <a:latin typeface="+mn-lt"/>
          <a:ea typeface="+mn-ea"/>
          <a:cs typeface="+mn-cs"/>
        </a:defRPr>
      </a:lvl1pPr>
      <a:lvl2pPr marL="479425" indent="-288925" algn="just" rtl="0" eaLnBrk="1" fontAlgn="base" hangingPunct="1">
        <a:spcBef>
          <a:spcPct val="25000"/>
        </a:spcBef>
        <a:spcAft>
          <a:spcPct val="25000"/>
        </a:spcAft>
        <a:buFont typeface="Wingdings" panose="05000000000000000000" pitchFamily="2" charset="2"/>
        <a:buBlip>
          <a:blip r:embed="rId15"/>
        </a:buBlip>
        <a:defRPr sz="2000">
          <a:solidFill>
            <a:srgbClr val="3C3E6F"/>
          </a:solidFill>
          <a:latin typeface="+mn-lt"/>
        </a:defRPr>
      </a:lvl2pPr>
      <a:lvl3pPr marL="952500" indent="-282575" algn="just" rtl="0" eaLnBrk="1" fontAlgn="base" hangingPunct="1">
        <a:spcBef>
          <a:spcPct val="25000"/>
        </a:spcBef>
        <a:spcAft>
          <a:spcPct val="25000"/>
        </a:spcAft>
        <a:buFont typeface="Wingdings" panose="05000000000000000000" pitchFamily="2" charset="2"/>
        <a:buBlip>
          <a:blip r:embed="rId15"/>
        </a:buBlip>
        <a:defRPr sz="2000">
          <a:solidFill>
            <a:srgbClr val="3C3E6F"/>
          </a:solidFill>
          <a:latin typeface="+mn-lt"/>
        </a:defRPr>
      </a:lvl3pPr>
      <a:lvl4pPr marL="1431925" indent="-288925" algn="just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5"/>
        </a:buBlip>
        <a:defRPr>
          <a:solidFill>
            <a:srgbClr val="3C3E6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defRPr sz="2200">
          <a:solidFill>
            <a:srgbClr val="3C3E6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200">
          <a:solidFill>
            <a:srgbClr val="3C3E6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200">
          <a:solidFill>
            <a:srgbClr val="3C3E6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200">
          <a:solidFill>
            <a:srgbClr val="3C3E6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200">
          <a:solidFill>
            <a:srgbClr val="3C3E6F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29BFB3E-D47D-3192-C6CE-2C7D191E80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97013" y="1619250"/>
            <a:ext cx="6964362" cy="809625"/>
          </a:xfrm>
        </p:spPr>
        <p:txBody>
          <a:bodyPr/>
          <a:lstStyle/>
          <a:p>
            <a:pPr eaLnBrk="1" hangingPunct="1"/>
            <a:r>
              <a:rPr lang="et-EE" altLang="et-EE" sz="2800" dirty="0"/>
              <a:t>Kahjuteate esitamine: praktilised näpunäited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9819703-F02A-7922-B897-A0E6B8ECC8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95425" y="2400300"/>
            <a:ext cx="6964363" cy="914400"/>
          </a:xfrm>
        </p:spPr>
        <p:txBody>
          <a:bodyPr/>
          <a:lstStyle/>
          <a:p>
            <a:pPr eaLnBrk="1" hangingPunct="1"/>
            <a:endParaRPr lang="et-EE" altLang="et-EE" dirty="0"/>
          </a:p>
        </p:txBody>
      </p:sp>
      <p:sp>
        <p:nvSpPr>
          <p:cNvPr id="3076" name="Title 1">
            <a:extLst>
              <a:ext uri="{FF2B5EF4-FFF2-40B4-BE49-F238E27FC236}">
                <a16:creationId xmlns:a16="http://schemas.microsoft.com/office/drawing/2014/main" id="{8B5D439C-F6E4-E544-5290-12215C583B35}"/>
              </a:ext>
            </a:extLst>
          </p:cNvPr>
          <p:cNvSpPr txBox="1">
            <a:spLocks/>
          </p:cNvSpPr>
          <p:nvPr/>
        </p:nvSpPr>
        <p:spPr bwMode="auto">
          <a:xfrm>
            <a:off x="1497013" y="3678238"/>
            <a:ext cx="7086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algn="just" defTabSz="457200" eaLnBrk="0" hangingPunct="0">
              <a:spcBef>
                <a:spcPct val="25000"/>
              </a:spcBef>
              <a:spcAft>
                <a:spcPct val="25000"/>
              </a:spcAft>
              <a:defRPr sz="2000">
                <a:solidFill>
                  <a:srgbClr val="3C3E6F"/>
                </a:solidFill>
                <a:latin typeface="Arial" panose="020B0604020202020204" pitchFamily="34" charset="0"/>
              </a:defRPr>
            </a:lvl1pPr>
            <a:lvl2pPr marL="742950" indent="-285750" algn="just" defTabSz="457200" eaLnBrk="0" hangingPunct="0">
              <a:spcBef>
                <a:spcPct val="25000"/>
              </a:spcBef>
              <a:spcAft>
                <a:spcPct val="25000"/>
              </a:spcAft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rgbClr val="3C3E6F"/>
                </a:solidFill>
                <a:latin typeface="Arial" panose="020B0604020202020204" pitchFamily="34" charset="0"/>
              </a:defRPr>
            </a:lvl2pPr>
            <a:lvl3pPr marL="1143000" indent="-228600" algn="just" defTabSz="457200" eaLnBrk="0" hangingPunct="0">
              <a:spcBef>
                <a:spcPct val="25000"/>
              </a:spcBef>
              <a:spcAft>
                <a:spcPct val="25000"/>
              </a:spcAft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rgbClr val="3C3E6F"/>
                </a:solidFill>
                <a:latin typeface="Arial" panose="020B0604020202020204" pitchFamily="34" charset="0"/>
              </a:defRPr>
            </a:lvl3pPr>
            <a:lvl4pPr marL="1600200" indent="-228600" algn="just" defTabSz="457200" eaLnBrk="0" hangingPunct="0">
              <a:spcBef>
                <a:spcPct val="20000"/>
              </a:spcBef>
              <a:buFont typeface="Wingdings" panose="05000000000000000000" pitchFamily="2" charset="2"/>
              <a:buBlip>
                <a:blip r:embed="rId2"/>
              </a:buBlip>
              <a:defRPr>
                <a:solidFill>
                  <a:srgbClr val="3C3E6F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spcAft>
                <a:spcPct val="0"/>
              </a:spcAft>
            </a:pPr>
            <a:r>
              <a:rPr lang="et-EE" altLang="et-EE" sz="1600" b="1" dirty="0"/>
              <a:t>Erko Makienko, ERGO kindlustuse ärikliendi kahjude osakonna juht</a:t>
            </a:r>
            <a:endParaRPr lang="en-US" altLang="et-EE" sz="1600" b="1" dirty="0"/>
          </a:p>
        </p:txBody>
      </p:sp>
      <p:sp>
        <p:nvSpPr>
          <p:cNvPr id="3077" name="Title 1">
            <a:extLst>
              <a:ext uri="{FF2B5EF4-FFF2-40B4-BE49-F238E27FC236}">
                <a16:creationId xmlns:a16="http://schemas.microsoft.com/office/drawing/2014/main" id="{69FC5F3B-B79E-409C-30BA-5CBDEA9E02E2}"/>
              </a:ext>
            </a:extLst>
          </p:cNvPr>
          <p:cNvSpPr txBox="1">
            <a:spLocks/>
          </p:cNvSpPr>
          <p:nvPr/>
        </p:nvSpPr>
        <p:spPr bwMode="auto">
          <a:xfrm>
            <a:off x="1497013" y="4078288"/>
            <a:ext cx="7086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algn="just" defTabSz="457200" eaLnBrk="0" hangingPunct="0">
              <a:spcBef>
                <a:spcPct val="25000"/>
              </a:spcBef>
              <a:spcAft>
                <a:spcPct val="25000"/>
              </a:spcAft>
              <a:defRPr sz="2000">
                <a:solidFill>
                  <a:srgbClr val="3C3E6F"/>
                </a:solidFill>
                <a:latin typeface="Arial" panose="020B0604020202020204" pitchFamily="34" charset="0"/>
              </a:defRPr>
            </a:lvl1pPr>
            <a:lvl2pPr marL="742950" indent="-285750" algn="just" defTabSz="457200" eaLnBrk="0" hangingPunct="0">
              <a:spcBef>
                <a:spcPct val="25000"/>
              </a:spcBef>
              <a:spcAft>
                <a:spcPct val="25000"/>
              </a:spcAft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rgbClr val="3C3E6F"/>
                </a:solidFill>
                <a:latin typeface="Arial" panose="020B0604020202020204" pitchFamily="34" charset="0"/>
              </a:defRPr>
            </a:lvl2pPr>
            <a:lvl3pPr marL="1143000" indent="-228600" algn="just" defTabSz="457200" eaLnBrk="0" hangingPunct="0">
              <a:spcBef>
                <a:spcPct val="25000"/>
              </a:spcBef>
              <a:spcAft>
                <a:spcPct val="25000"/>
              </a:spcAft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rgbClr val="3C3E6F"/>
                </a:solidFill>
                <a:latin typeface="Arial" panose="020B0604020202020204" pitchFamily="34" charset="0"/>
              </a:defRPr>
            </a:lvl3pPr>
            <a:lvl4pPr marL="1600200" indent="-228600" algn="just" defTabSz="457200" eaLnBrk="0" hangingPunct="0">
              <a:spcBef>
                <a:spcPct val="20000"/>
              </a:spcBef>
              <a:buFont typeface="Wingdings" panose="05000000000000000000" pitchFamily="2" charset="2"/>
              <a:buBlip>
                <a:blip r:embed="rId2"/>
              </a:buBlip>
              <a:defRPr>
                <a:solidFill>
                  <a:srgbClr val="3C3E6F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200">
                <a:solidFill>
                  <a:srgbClr val="3C3E6F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spcAft>
                <a:spcPct val="0"/>
              </a:spcAft>
            </a:pPr>
            <a:endParaRPr lang="en-US" altLang="et-EE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CA4B2B3-730D-0BBD-9FDD-5805733A4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Kahjuteate esitamine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3B697FA-C730-5684-745B-4A7B11E9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t-EE" sz="1400" dirty="0"/>
              <a:t>Kas ja kuidas on korraldatud info edastamine kahjudest KÜ juhatusele (torulekke kahjud, katuselt/fassaadilt jää kukkumine jne)? Kas korteriomanikel/üürnikel on juhatuse kontaktid? Koridorides võiks olla see info lisaks muudele kontaktidele nagu näiteks santehniku andmed. </a:t>
            </a:r>
          </a:p>
          <a:p>
            <a:pPr lvl="1"/>
            <a:r>
              <a:rPr lang="et-EE" sz="1400" dirty="0"/>
              <a:t>Kes on korteriühistu volitatud isik suhtluses kindlustusega?</a:t>
            </a:r>
          </a:p>
          <a:p>
            <a:pPr lvl="1"/>
            <a:r>
              <a:rPr lang="et-EE" sz="1400" dirty="0"/>
              <a:t>Teha teade esimesel võimalusel nii varakahjude, kui ka vastutuskahjude juhtumis, sõltumata kahju suurusest või põhjendusest.</a:t>
            </a:r>
          </a:p>
          <a:p>
            <a:pPr lvl="1"/>
            <a:r>
              <a:rPr lang="et-EE" sz="1400" dirty="0"/>
              <a:t>Nõuete asjaolud on lihtsamini tuvastatavad/vaidlustatavad, kui sellega tegeleda loetud päevade jooksul vs kolm aastat hiljem.</a:t>
            </a:r>
          </a:p>
          <a:p>
            <a:pPr lvl="1"/>
            <a:r>
              <a:rPr lang="et-EE" sz="1400" dirty="0"/>
              <a:t>Nõuete üldine aegumise tähtaeg on 3 aastat – milline on aga kindlustuslepingus kokkulepitud nõuetest teavitamise periood ehk periood, millal kindlustus võtab vastu kahjuteateid/nõudeid? Kindlustusseltside vaates on tingimused erinevad.</a:t>
            </a:r>
          </a:p>
          <a:p>
            <a:pPr lvl="1"/>
            <a:r>
              <a:rPr lang="et-EE" sz="1400" dirty="0"/>
              <a:t>Olla valmis esitama infot kortermajaga seonduvas – milline on torustiku vanus, millal on renoveeritud fassaade, aknaid, katust, elektrisüsteemi, torustikku jne või mis põhjusel on renoveerimine otsustatud jätta tegemata/ajatada. Olulisi otsuseid ja kulutusi tuleks fikseerida ja säilitada.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78926132"/>
      </p:ext>
    </p:extLst>
  </p:cSld>
  <p:clrMapOvr>
    <a:masterClrMapping/>
  </p:clrMapOvr>
</p:sld>
</file>

<file path=ppt/theme/theme1.xml><?xml version="1.0" encoding="utf-8"?>
<a:theme xmlns:a="http://schemas.openxmlformats.org/drawingml/2006/main" name="Esitlus_EKsLLKF(19)">
  <a:themeElements>
    <a:clrScheme name="EKsL_LKF">
      <a:dk1>
        <a:sysClr val="windowText" lastClr="000000"/>
      </a:dk1>
      <a:lt1>
        <a:srgbClr val="FFFFFF"/>
      </a:lt1>
      <a:dk2>
        <a:srgbClr val="3C3E6F"/>
      </a:dk2>
      <a:lt2>
        <a:srgbClr val="DBDB4C"/>
      </a:lt2>
      <a:accent1>
        <a:srgbClr val="3C3E6F"/>
      </a:accent1>
      <a:accent2>
        <a:srgbClr val="B8BF22"/>
      </a:accent2>
      <a:accent3>
        <a:srgbClr val="DBDB4C"/>
      </a:accent3>
      <a:accent4>
        <a:srgbClr val="7F7FA5"/>
      </a:accent4>
      <a:accent5>
        <a:srgbClr val="1459C0"/>
      </a:accent5>
      <a:accent6>
        <a:srgbClr val="85C3E6"/>
      </a:accent6>
      <a:hlink>
        <a:srgbClr val="3C3E6F"/>
      </a:hlink>
      <a:folHlink>
        <a:srgbClr val="7F7FA5"/>
      </a:folHlink>
    </a:clrScheme>
    <a:fontScheme name="Tarkvarakomplekti Office kujundu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3C3E6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3C3E6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arkvarakomplekti Office kujundu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rkvarakomplekti Office kujundu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arkvarakomplekti Office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arkvarakomplekti Office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1225</TotalTime>
  <Words>181</Words>
  <Application>Microsoft Office PowerPoint</Application>
  <PresentationFormat>Ekraaniseanss (16:9)</PresentationFormat>
  <Paragraphs>9</Paragraphs>
  <Slides>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</vt:i4>
      </vt:variant>
    </vt:vector>
  </HeadingPairs>
  <TitlesOfParts>
    <vt:vector size="5" baseType="lpstr">
      <vt:lpstr>Arial</vt:lpstr>
      <vt:lpstr>Wingdings</vt:lpstr>
      <vt:lpstr>Esitlus_EKsLLKF(19)</vt:lpstr>
      <vt:lpstr>Kahjuteate esitamine: praktilised näpunäited</vt:lpstr>
      <vt:lpstr>Kahjuteate esitamine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Ventilatsioonisüsteemide puhastus ja tuleohutus</dc:title>
  <dc:creator>Aliis Kaar</dc:creator>
  <cp:lastModifiedBy>Aliis Kaar</cp:lastModifiedBy>
  <cp:revision>10</cp:revision>
  <dcterms:created xsi:type="dcterms:W3CDTF">2022-10-04T07:15:03Z</dcterms:created>
  <dcterms:modified xsi:type="dcterms:W3CDTF">2025-05-27T07:00:54Z</dcterms:modified>
</cp:coreProperties>
</file>