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2"/>
  </p:notesMasterIdLst>
  <p:handoutMasterIdLst>
    <p:handoutMasterId r:id="rId53"/>
  </p:handoutMasterIdLst>
  <p:sldIdLst>
    <p:sldId id="256" r:id="rId2"/>
    <p:sldId id="260" r:id="rId3"/>
    <p:sldId id="287" r:id="rId4"/>
    <p:sldId id="288" r:id="rId5"/>
    <p:sldId id="306" r:id="rId6"/>
    <p:sldId id="261" r:id="rId7"/>
    <p:sldId id="262" r:id="rId8"/>
    <p:sldId id="265" r:id="rId9"/>
    <p:sldId id="264" r:id="rId10"/>
    <p:sldId id="266" r:id="rId11"/>
    <p:sldId id="267" r:id="rId12"/>
    <p:sldId id="268" r:id="rId13"/>
    <p:sldId id="269" r:id="rId14"/>
    <p:sldId id="270" r:id="rId15"/>
    <p:sldId id="307" r:id="rId16"/>
    <p:sldId id="308" r:id="rId17"/>
    <p:sldId id="271" r:id="rId18"/>
    <p:sldId id="272" r:id="rId19"/>
    <p:sldId id="273" r:id="rId20"/>
    <p:sldId id="276" r:id="rId21"/>
    <p:sldId id="277" r:id="rId22"/>
    <p:sldId id="278" r:id="rId23"/>
    <p:sldId id="279" r:id="rId24"/>
    <p:sldId id="274" r:id="rId25"/>
    <p:sldId id="275" r:id="rId26"/>
    <p:sldId id="285" r:id="rId27"/>
    <p:sldId id="280" r:id="rId28"/>
    <p:sldId id="281" r:id="rId29"/>
    <p:sldId id="286" r:id="rId30"/>
    <p:sldId id="282" r:id="rId31"/>
    <p:sldId id="283" r:id="rId32"/>
    <p:sldId id="284" r:id="rId33"/>
    <p:sldId id="289" r:id="rId34"/>
    <p:sldId id="292" r:id="rId35"/>
    <p:sldId id="293" r:id="rId36"/>
    <p:sldId id="294" r:id="rId37"/>
    <p:sldId id="295" r:id="rId38"/>
    <p:sldId id="296" r:id="rId39"/>
    <p:sldId id="297" r:id="rId40"/>
    <p:sldId id="298" r:id="rId41"/>
    <p:sldId id="299" r:id="rId42"/>
    <p:sldId id="300" r:id="rId43"/>
    <p:sldId id="301" r:id="rId44"/>
    <p:sldId id="302" r:id="rId45"/>
    <p:sldId id="303" r:id="rId46"/>
    <p:sldId id="290" r:id="rId47"/>
    <p:sldId id="291" r:id="rId48"/>
    <p:sldId id="304" r:id="rId49"/>
    <p:sldId id="305" r:id="rId50"/>
    <p:sldId id="259" r:id="rId51"/>
  </p:sldIdLst>
  <p:sldSz cx="9144000" cy="5143500" type="screen16x9"/>
  <p:notesSz cx="6858000" cy="9144000"/>
  <p:defaultTextStyle>
    <a:defPPr>
      <a:defRPr lang="en-GB"/>
    </a:defPPr>
    <a:lvl1pPr algn="l" rtl="0" fontAlgn="base">
      <a:spcBef>
        <a:spcPct val="0"/>
      </a:spcBef>
      <a:spcAft>
        <a:spcPct val="0"/>
      </a:spcAft>
      <a:defRPr sz="2400" kern="1200">
        <a:solidFill>
          <a:srgbClr val="3C3E6F"/>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sz="2400" kern="1200">
        <a:solidFill>
          <a:srgbClr val="3C3E6F"/>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sz="2400" kern="1200">
        <a:solidFill>
          <a:srgbClr val="3C3E6F"/>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sz="2400" kern="1200">
        <a:solidFill>
          <a:srgbClr val="3C3E6F"/>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sz="2400" kern="1200">
        <a:solidFill>
          <a:srgbClr val="3C3E6F"/>
        </a:solidFill>
        <a:latin typeface="Arial" panose="020B0604020202020204" pitchFamily="34" charset="0"/>
        <a:ea typeface="+mn-ea"/>
        <a:cs typeface="Arial" panose="020B0604020202020204" pitchFamily="34" charset="0"/>
      </a:defRPr>
    </a:lvl5pPr>
    <a:lvl6pPr marL="2286000" algn="l" defTabSz="914400" rtl="0" eaLnBrk="1" latinLnBrk="0" hangingPunct="1">
      <a:defRPr sz="2400" kern="1200">
        <a:solidFill>
          <a:srgbClr val="3C3E6F"/>
        </a:solidFill>
        <a:latin typeface="Arial" panose="020B0604020202020204" pitchFamily="34" charset="0"/>
        <a:ea typeface="+mn-ea"/>
        <a:cs typeface="Arial" panose="020B0604020202020204" pitchFamily="34" charset="0"/>
      </a:defRPr>
    </a:lvl6pPr>
    <a:lvl7pPr marL="2743200" algn="l" defTabSz="914400" rtl="0" eaLnBrk="1" latinLnBrk="0" hangingPunct="1">
      <a:defRPr sz="2400" kern="1200">
        <a:solidFill>
          <a:srgbClr val="3C3E6F"/>
        </a:solidFill>
        <a:latin typeface="Arial" panose="020B0604020202020204" pitchFamily="34" charset="0"/>
        <a:ea typeface="+mn-ea"/>
        <a:cs typeface="Arial" panose="020B0604020202020204" pitchFamily="34" charset="0"/>
      </a:defRPr>
    </a:lvl7pPr>
    <a:lvl8pPr marL="3200400" algn="l" defTabSz="914400" rtl="0" eaLnBrk="1" latinLnBrk="0" hangingPunct="1">
      <a:defRPr sz="2400" kern="1200">
        <a:solidFill>
          <a:srgbClr val="3C3E6F"/>
        </a:solidFill>
        <a:latin typeface="Arial" panose="020B0604020202020204" pitchFamily="34" charset="0"/>
        <a:ea typeface="+mn-ea"/>
        <a:cs typeface="Arial" panose="020B0604020202020204" pitchFamily="34" charset="0"/>
      </a:defRPr>
    </a:lvl8pPr>
    <a:lvl9pPr marL="3657600" algn="l" defTabSz="914400" rtl="0" eaLnBrk="1" latinLnBrk="0" hangingPunct="1">
      <a:defRPr sz="2400" kern="1200">
        <a:solidFill>
          <a:srgbClr val="3C3E6F"/>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8BF22"/>
    <a:srgbClr val="3C3E6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90929"/>
  </p:normalViewPr>
  <p:slideViewPr>
    <p:cSldViewPr>
      <p:cViewPr varScale="1">
        <p:scale>
          <a:sx n="157" d="100"/>
          <a:sy n="157" d="100"/>
        </p:scale>
        <p:origin x="156" y="324"/>
      </p:cViewPr>
      <p:guideLst/>
    </p:cSldViewPr>
  </p:slideViewPr>
  <p:notesTextViewPr>
    <p:cViewPr>
      <p:scale>
        <a:sx n="1" d="1"/>
        <a:sy n="1" d="1"/>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8E289499-497A-AAA2-8350-D97D7CD8B2D9}"/>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solidFill>
                  <a:schemeClr val="tx1"/>
                </a:solidFill>
                <a:latin typeface="Arial" charset="0"/>
                <a:cs typeface="+mn-cs"/>
              </a:defRPr>
            </a:lvl1pPr>
          </a:lstStyle>
          <a:p>
            <a:pPr>
              <a:defRPr/>
            </a:pPr>
            <a:endParaRPr lang="et-EE"/>
          </a:p>
        </p:txBody>
      </p:sp>
      <p:sp>
        <p:nvSpPr>
          <p:cNvPr id="6147" name="Rectangle 3">
            <a:extLst>
              <a:ext uri="{FF2B5EF4-FFF2-40B4-BE49-F238E27FC236}">
                <a16:creationId xmlns:a16="http://schemas.microsoft.com/office/drawing/2014/main" id="{BB6C701B-5C17-42FB-5CAC-D498BF15CFB6}"/>
              </a:ext>
            </a:extLst>
          </p:cNvPr>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solidFill>
                  <a:schemeClr val="tx1"/>
                </a:solidFill>
                <a:latin typeface="Arial" charset="0"/>
                <a:cs typeface="+mn-cs"/>
              </a:defRPr>
            </a:lvl1pPr>
          </a:lstStyle>
          <a:p>
            <a:pPr>
              <a:defRPr/>
            </a:pPr>
            <a:endParaRPr lang="et-EE"/>
          </a:p>
        </p:txBody>
      </p:sp>
      <p:sp>
        <p:nvSpPr>
          <p:cNvPr id="6148" name="Rectangle 4">
            <a:extLst>
              <a:ext uri="{FF2B5EF4-FFF2-40B4-BE49-F238E27FC236}">
                <a16:creationId xmlns:a16="http://schemas.microsoft.com/office/drawing/2014/main" id="{CCCF7B6C-2F20-235F-F20E-53544DA3F926}"/>
              </a:ext>
            </a:extLst>
          </p:cNvPr>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000">
                <a:solidFill>
                  <a:schemeClr val="tx1"/>
                </a:solidFill>
                <a:latin typeface="Arial" charset="0"/>
                <a:cs typeface="+mn-cs"/>
              </a:defRPr>
            </a:lvl1pPr>
          </a:lstStyle>
          <a:p>
            <a:pPr>
              <a:defRPr/>
            </a:pPr>
            <a:endParaRPr lang="et-EE"/>
          </a:p>
        </p:txBody>
      </p:sp>
      <p:sp>
        <p:nvSpPr>
          <p:cNvPr id="6149" name="Rectangle 5">
            <a:extLst>
              <a:ext uri="{FF2B5EF4-FFF2-40B4-BE49-F238E27FC236}">
                <a16:creationId xmlns:a16="http://schemas.microsoft.com/office/drawing/2014/main" id="{E4AB55CC-790E-5E3C-E275-949023C79BCA}"/>
              </a:ext>
            </a:extLst>
          </p:cNvPr>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000">
                <a:solidFill>
                  <a:schemeClr val="tx1"/>
                </a:solidFill>
              </a:defRPr>
            </a:lvl1pPr>
          </a:lstStyle>
          <a:p>
            <a:fld id="{6E851D8F-0D07-4AB6-9305-AE529AA73EDF}" type="slidenum">
              <a:rPr lang="et-EE" altLang="et-EE"/>
              <a:pPr/>
              <a:t>‹#›</a:t>
            </a:fld>
            <a:endParaRPr lang="et-EE" altLang="et-EE"/>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A98C167B-3731-1C85-7E1D-EE52C2F504CE}"/>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solidFill>
                  <a:schemeClr val="tx1"/>
                </a:solidFill>
                <a:latin typeface="Arial" charset="0"/>
                <a:cs typeface="+mn-cs"/>
              </a:defRPr>
            </a:lvl1pPr>
          </a:lstStyle>
          <a:p>
            <a:pPr>
              <a:defRPr/>
            </a:pPr>
            <a:endParaRPr lang="et-EE"/>
          </a:p>
        </p:txBody>
      </p:sp>
      <p:sp>
        <p:nvSpPr>
          <p:cNvPr id="8195" name="Rectangle 1027">
            <a:extLst>
              <a:ext uri="{FF2B5EF4-FFF2-40B4-BE49-F238E27FC236}">
                <a16:creationId xmlns:a16="http://schemas.microsoft.com/office/drawing/2014/main" id="{9D77ACF4-9420-DEB6-AA88-1118AE181EC8}"/>
              </a:ext>
            </a:extLst>
          </p:cNvPr>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solidFill>
                  <a:schemeClr val="tx1"/>
                </a:solidFill>
                <a:latin typeface="Arial" charset="0"/>
                <a:cs typeface="+mn-cs"/>
              </a:defRPr>
            </a:lvl1pPr>
          </a:lstStyle>
          <a:p>
            <a:pPr>
              <a:defRPr/>
            </a:pPr>
            <a:endParaRPr lang="et-EE"/>
          </a:p>
        </p:txBody>
      </p:sp>
      <p:sp>
        <p:nvSpPr>
          <p:cNvPr id="6148" name="Rectangle 1028">
            <a:extLst>
              <a:ext uri="{FF2B5EF4-FFF2-40B4-BE49-F238E27FC236}">
                <a16:creationId xmlns:a16="http://schemas.microsoft.com/office/drawing/2014/main" id="{7C26AD60-1B8E-2BC9-98B5-8ABD08A05618}"/>
              </a:ext>
            </a:extLst>
          </p:cNvPr>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8197" name="Rectangle 1029">
            <a:extLst>
              <a:ext uri="{FF2B5EF4-FFF2-40B4-BE49-F238E27FC236}">
                <a16:creationId xmlns:a16="http://schemas.microsoft.com/office/drawing/2014/main" id="{54E71B85-801F-3A2A-CF16-6CCED332D37B}"/>
              </a:ext>
            </a:extLst>
          </p:cNvPr>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8198" name="Rectangle 1030">
            <a:extLst>
              <a:ext uri="{FF2B5EF4-FFF2-40B4-BE49-F238E27FC236}">
                <a16:creationId xmlns:a16="http://schemas.microsoft.com/office/drawing/2014/main" id="{8132582A-8704-0854-6697-4D41B73F40AE}"/>
              </a:ext>
            </a:extLst>
          </p:cNvPr>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000">
                <a:solidFill>
                  <a:schemeClr val="tx1"/>
                </a:solidFill>
                <a:latin typeface="Arial" charset="0"/>
                <a:cs typeface="+mn-cs"/>
              </a:defRPr>
            </a:lvl1pPr>
          </a:lstStyle>
          <a:p>
            <a:pPr>
              <a:defRPr/>
            </a:pPr>
            <a:endParaRPr lang="et-EE"/>
          </a:p>
        </p:txBody>
      </p:sp>
      <p:sp>
        <p:nvSpPr>
          <p:cNvPr id="8199" name="Rectangle 1031">
            <a:extLst>
              <a:ext uri="{FF2B5EF4-FFF2-40B4-BE49-F238E27FC236}">
                <a16:creationId xmlns:a16="http://schemas.microsoft.com/office/drawing/2014/main" id="{A50B6F0C-2889-54F3-3986-137B49B924A7}"/>
              </a:ext>
            </a:extLst>
          </p:cNvPr>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000">
                <a:solidFill>
                  <a:schemeClr val="tx1"/>
                </a:solidFill>
              </a:defRPr>
            </a:lvl1pPr>
          </a:lstStyle>
          <a:p>
            <a:fld id="{6F1459FC-5EAC-4559-8A91-6FC7C2129A5F}" type="slidenum">
              <a:rPr lang="et-EE" altLang="et-EE"/>
              <a:pPr/>
              <a:t>‹#›</a:t>
            </a:fld>
            <a:endParaRPr lang="et-EE" altLang="et-E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000" kern="1200">
        <a:solidFill>
          <a:schemeClr val="tx1"/>
        </a:solidFill>
        <a:latin typeface="Arial" charset="0"/>
        <a:ea typeface="+mn-ea"/>
        <a:cs typeface="+mn-cs"/>
      </a:defRPr>
    </a:lvl1pPr>
    <a:lvl2pPr marL="457200" algn="l" rtl="0" eaLnBrk="0" fontAlgn="base" hangingPunct="0">
      <a:spcBef>
        <a:spcPct val="30000"/>
      </a:spcBef>
      <a:spcAft>
        <a:spcPct val="0"/>
      </a:spcAft>
      <a:defRPr sz="1000" kern="1200">
        <a:solidFill>
          <a:schemeClr val="tx1"/>
        </a:solidFill>
        <a:latin typeface="Arial" charset="0"/>
        <a:ea typeface="+mn-ea"/>
        <a:cs typeface="+mn-cs"/>
      </a:defRPr>
    </a:lvl2pPr>
    <a:lvl3pPr marL="914400" algn="l" rtl="0" eaLnBrk="0" fontAlgn="base" hangingPunct="0">
      <a:spcBef>
        <a:spcPct val="30000"/>
      </a:spcBef>
      <a:spcAft>
        <a:spcPct val="0"/>
      </a:spcAft>
      <a:defRPr sz="1000" kern="1200">
        <a:solidFill>
          <a:schemeClr val="tx1"/>
        </a:solidFill>
        <a:latin typeface="Arial" charset="0"/>
        <a:ea typeface="+mn-ea"/>
        <a:cs typeface="+mn-cs"/>
      </a:defRPr>
    </a:lvl3pPr>
    <a:lvl4pPr marL="1371600" algn="l" rtl="0" eaLnBrk="0" fontAlgn="base" hangingPunct="0">
      <a:spcBef>
        <a:spcPct val="30000"/>
      </a:spcBef>
      <a:spcAft>
        <a:spcPct val="0"/>
      </a:spcAft>
      <a:defRPr sz="1000" kern="1200">
        <a:solidFill>
          <a:schemeClr val="tx1"/>
        </a:solidFill>
        <a:latin typeface="Arial" charset="0"/>
        <a:ea typeface="+mn-ea"/>
        <a:cs typeface="+mn-cs"/>
      </a:defRPr>
    </a:lvl4pPr>
    <a:lvl5pPr marL="1828800" algn="l" rtl="0" eaLnBrk="0" fontAlgn="base" hangingPunct="0">
      <a:spcBef>
        <a:spcPct val="30000"/>
      </a:spcBef>
      <a:spcAft>
        <a:spcPct val="0"/>
      </a:spcAft>
      <a:defRPr sz="10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itlislaid">
    <p:spTree>
      <p:nvGrpSpPr>
        <p:cNvPr id="1" name=""/>
        <p:cNvGrpSpPr/>
        <p:nvPr/>
      </p:nvGrpSpPr>
      <p:grpSpPr>
        <a:xfrm>
          <a:off x="0" y="0"/>
          <a:ext cx="0" cy="0"/>
          <a:chOff x="0" y="0"/>
          <a:chExt cx="0" cy="0"/>
        </a:xfrm>
      </p:grpSpPr>
      <p:pic>
        <p:nvPicPr>
          <p:cNvPr id="2" name="Picture 4" descr="ppt_triip.png">
            <a:extLst>
              <a:ext uri="{FF2B5EF4-FFF2-40B4-BE49-F238E27FC236}">
                <a16:creationId xmlns:a16="http://schemas.microsoft.com/office/drawing/2014/main" id="{27D311CA-638C-F5FA-6FAA-301993F9E2F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34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6" descr="ppt_logo.png">
            <a:extLst>
              <a:ext uri="{FF2B5EF4-FFF2-40B4-BE49-F238E27FC236}">
                <a16:creationId xmlns:a16="http://schemas.microsoft.com/office/drawing/2014/main" id="{3E7CDA80-2877-2785-B664-41758BE86210}"/>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84213" y="669925"/>
            <a:ext cx="3868737" cy="703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2" name="Rectangle 2"/>
          <p:cNvSpPr>
            <a:spLocks noGrp="1" noChangeArrowheads="1"/>
          </p:cNvSpPr>
          <p:nvPr>
            <p:ph type="ctrTitle"/>
          </p:nvPr>
        </p:nvSpPr>
        <p:spPr>
          <a:xfrm>
            <a:off x="1496070" y="1619255"/>
            <a:ext cx="6964362" cy="809625"/>
          </a:xfrm>
        </p:spPr>
        <p:txBody>
          <a:bodyPr anchor="b"/>
          <a:lstStyle>
            <a:lvl1pPr>
              <a:defRPr sz="3600"/>
            </a:lvl1pPr>
          </a:lstStyle>
          <a:p>
            <a:pPr lvl="0"/>
            <a:r>
              <a:rPr lang="et-EE" noProof="0"/>
              <a:t>Klõpsake juhteksemplari pealkirja laadi redigeerimiseks</a:t>
            </a:r>
            <a:endParaRPr lang="et-EE" noProof="0" dirty="0"/>
          </a:p>
        </p:txBody>
      </p:sp>
      <p:sp>
        <p:nvSpPr>
          <p:cNvPr id="5123" name="Rectangle 3"/>
          <p:cNvSpPr>
            <a:spLocks noGrp="1" noChangeArrowheads="1"/>
          </p:cNvSpPr>
          <p:nvPr>
            <p:ph type="subTitle" idx="1"/>
          </p:nvPr>
        </p:nvSpPr>
        <p:spPr>
          <a:xfrm>
            <a:off x="1496070" y="2400300"/>
            <a:ext cx="6964362" cy="914400"/>
          </a:xfrm>
        </p:spPr>
        <p:txBody>
          <a:bodyPr/>
          <a:lstStyle>
            <a:lvl1pPr>
              <a:defRPr sz="3300">
                <a:solidFill>
                  <a:srgbClr val="B8BF22"/>
                </a:solidFill>
              </a:defRPr>
            </a:lvl1pPr>
          </a:lstStyle>
          <a:p>
            <a:pPr lvl="0"/>
            <a:r>
              <a:rPr lang="et-EE" noProof="0"/>
              <a:t>Klõpsake juhteksemplari alapealkirja laadi redigeerimiseks</a:t>
            </a:r>
            <a:endParaRPr lang="et-EE" noProof="0" dirty="0"/>
          </a:p>
        </p:txBody>
      </p:sp>
    </p:spTree>
    <p:extLst>
      <p:ext uri="{BB962C8B-B14F-4D97-AF65-F5344CB8AC3E}">
        <p14:creationId xmlns:p14="http://schemas.microsoft.com/office/powerpoint/2010/main" val="36132138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itel ja vertikaaltekst">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a:t>Klõpsake juhteksemplari pealkirja laadi redigeerimiseks</a:t>
            </a:r>
          </a:p>
        </p:txBody>
      </p:sp>
      <p:sp>
        <p:nvSpPr>
          <p:cNvPr id="3" name="Vertikaalteksti kohatäide 2"/>
          <p:cNvSpPr>
            <a:spLocks noGrp="1"/>
          </p:cNvSpPr>
          <p:nvPr>
            <p:ph type="body" orient="vert" idx="1"/>
          </p:nvPr>
        </p:nvSpPr>
        <p:spPr/>
        <p:txBody>
          <a:bodyPr vert="eaVert"/>
          <a:lstStyle/>
          <a:p>
            <a:pPr lvl="0"/>
            <a:r>
              <a:rPr lang="et-EE"/>
              <a:t>Klõpsake juhteksemplari tekstilaadide redigeerimiseks</a:t>
            </a:r>
          </a:p>
          <a:p>
            <a:pPr lvl="1"/>
            <a:r>
              <a:rPr lang="et-EE"/>
              <a:t>Teine tase</a:t>
            </a:r>
          </a:p>
          <a:p>
            <a:pPr lvl="2"/>
            <a:r>
              <a:rPr lang="et-EE"/>
              <a:t>Kolmas tase</a:t>
            </a:r>
          </a:p>
          <a:p>
            <a:pPr lvl="3"/>
            <a:r>
              <a:rPr lang="et-EE"/>
              <a:t>Neljas tase</a:t>
            </a:r>
          </a:p>
          <a:p>
            <a:pPr lvl="4"/>
            <a:r>
              <a:rPr lang="et-EE"/>
              <a:t>Viies tase</a:t>
            </a:r>
          </a:p>
        </p:txBody>
      </p:sp>
    </p:spTree>
    <p:extLst>
      <p:ext uri="{BB962C8B-B14F-4D97-AF65-F5344CB8AC3E}">
        <p14:creationId xmlns:p14="http://schemas.microsoft.com/office/powerpoint/2010/main" val="30943432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altiitel ja tekst">
    <p:spTree>
      <p:nvGrpSpPr>
        <p:cNvPr id="1" name=""/>
        <p:cNvGrpSpPr/>
        <p:nvPr/>
      </p:nvGrpSpPr>
      <p:grpSpPr>
        <a:xfrm>
          <a:off x="0" y="0"/>
          <a:ext cx="0" cy="0"/>
          <a:chOff x="0" y="0"/>
          <a:chExt cx="0" cy="0"/>
        </a:xfrm>
      </p:grpSpPr>
      <p:sp>
        <p:nvSpPr>
          <p:cNvPr id="2" name="Vertikaaltiitel 1"/>
          <p:cNvSpPr>
            <a:spLocks noGrp="1"/>
          </p:cNvSpPr>
          <p:nvPr>
            <p:ph type="title" orient="vert"/>
          </p:nvPr>
        </p:nvSpPr>
        <p:spPr>
          <a:xfrm>
            <a:off x="6740534" y="269085"/>
            <a:ext cx="1946275" cy="4417219"/>
          </a:xfrm>
        </p:spPr>
        <p:txBody>
          <a:bodyPr vert="eaVert"/>
          <a:lstStyle/>
          <a:p>
            <a:r>
              <a:rPr lang="et-EE"/>
              <a:t>Klõpsake juhteksemplari pealkirja laadi redigeerimiseks</a:t>
            </a:r>
          </a:p>
        </p:txBody>
      </p:sp>
      <p:sp>
        <p:nvSpPr>
          <p:cNvPr id="3" name="Vertikaalteksti kohatäide 2"/>
          <p:cNvSpPr>
            <a:spLocks noGrp="1"/>
          </p:cNvSpPr>
          <p:nvPr>
            <p:ph type="body" orient="vert" idx="1"/>
          </p:nvPr>
        </p:nvSpPr>
        <p:spPr>
          <a:xfrm>
            <a:off x="898525" y="269085"/>
            <a:ext cx="5689600" cy="4417219"/>
          </a:xfrm>
        </p:spPr>
        <p:txBody>
          <a:bodyPr vert="eaVert"/>
          <a:lstStyle/>
          <a:p>
            <a:pPr lvl="0"/>
            <a:r>
              <a:rPr lang="et-EE"/>
              <a:t>Klõpsake juhteksemplari tekstilaadide redigeerimiseks</a:t>
            </a:r>
          </a:p>
          <a:p>
            <a:pPr lvl="1"/>
            <a:r>
              <a:rPr lang="et-EE"/>
              <a:t>Teine tase</a:t>
            </a:r>
          </a:p>
          <a:p>
            <a:pPr lvl="2"/>
            <a:r>
              <a:rPr lang="et-EE"/>
              <a:t>Kolmas tase</a:t>
            </a:r>
          </a:p>
          <a:p>
            <a:pPr lvl="3"/>
            <a:r>
              <a:rPr lang="et-EE"/>
              <a:t>Neljas tase</a:t>
            </a:r>
          </a:p>
          <a:p>
            <a:pPr lvl="4"/>
            <a:r>
              <a:rPr lang="et-EE"/>
              <a:t>Viies tase</a:t>
            </a:r>
          </a:p>
        </p:txBody>
      </p:sp>
    </p:spTree>
    <p:extLst>
      <p:ext uri="{BB962C8B-B14F-4D97-AF65-F5344CB8AC3E}">
        <p14:creationId xmlns:p14="http://schemas.microsoft.com/office/powerpoint/2010/main" val="23744014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itel ja sisu">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a:t>Klõpsake juhteksemplari pealkirja laadi redigeerimiseks</a:t>
            </a:r>
            <a:endParaRPr lang="et-EE" dirty="0"/>
          </a:p>
        </p:txBody>
      </p:sp>
      <p:sp>
        <p:nvSpPr>
          <p:cNvPr id="3" name="Sisu kohatäide 2"/>
          <p:cNvSpPr>
            <a:spLocks noGrp="1"/>
          </p:cNvSpPr>
          <p:nvPr>
            <p:ph idx="1"/>
          </p:nvPr>
        </p:nvSpPr>
        <p:spPr/>
        <p:txBody>
          <a:bodyPr>
            <a:normAutofit/>
          </a:bodyPr>
          <a:lstStyle/>
          <a:p>
            <a:pPr lvl="0"/>
            <a:r>
              <a:rPr lang="et-EE"/>
              <a:t>Klõpsake juhteksemplari tekstilaadide redigeerimiseks</a:t>
            </a:r>
          </a:p>
          <a:p>
            <a:pPr lvl="1"/>
            <a:r>
              <a:rPr lang="et-EE"/>
              <a:t>Teine tase</a:t>
            </a:r>
          </a:p>
          <a:p>
            <a:pPr lvl="2"/>
            <a:r>
              <a:rPr lang="et-EE"/>
              <a:t>Kolmas tase</a:t>
            </a:r>
          </a:p>
          <a:p>
            <a:pPr lvl="3"/>
            <a:r>
              <a:rPr lang="et-EE"/>
              <a:t>Neljas tase</a:t>
            </a:r>
          </a:p>
          <a:p>
            <a:pPr lvl="4"/>
            <a:r>
              <a:rPr lang="et-EE"/>
              <a:t>Viies tase</a:t>
            </a:r>
          </a:p>
        </p:txBody>
      </p:sp>
    </p:spTree>
    <p:extLst>
      <p:ext uri="{BB962C8B-B14F-4D97-AF65-F5344CB8AC3E}">
        <p14:creationId xmlns:p14="http://schemas.microsoft.com/office/powerpoint/2010/main" val="24273084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Jaotise päis">
    <p:spTree>
      <p:nvGrpSpPr>
        <p:cNvPr id="1" name=""/>
        <p:cNvGrpSpPr/>
        <p:nvPr/>
      </p:nvGrpSpPr>
      <p:grpSpPr>
        <a:xfrm>
          <a:off x="0" y="0"/>
          <a:ext cx="0" cy="0"/>
          <a:chOff x="0" y="0"/>
          <a:chExt cx="0" cy="0"/>
        </a:xfrm>
      </p:grpSpPr>
      <p:sp>
        <p:nvSpPr>
          <p:cNvPr id="2" name="Pealkiri 1"/>
          <p:cNvSpPr>
            <a:spLocks noGrp="1"/>
          </p:cNvSpPr>
          <p:nvPr>
            <p:ph type="title"/>
          </p:nvPr>
        </p:nvSpPr>
        <p:spPr>
          <a:xfrm>
            <a:off x="722313" y="3305180"/>
            <a:ext cx="7772400" cy="1021557"/>
          </a:xfrm>
        </p:spPr>
        <p:txBody>
          <a:bodyPr anchor="t"/>
          <a:lstStyle>
            <a:lvl1pPr algn="l">
              <a:defRPr sz="4000" b="1" cap="all"/>
            </a:lvl1pPr>
          </a:lstStyle>
          <a:p>
            <a:r>
              <a:rPr lang="et-EE"/>
              <a:t>Klõpsake juhteksemplari pealkirja laadi redigeerimiseks</a:t>
            </a:r>
          </a:p>
        </p:txBody>
      </p:sp>
      <p:sp>
        <p:nvSpPr>
          <p:cNvPr id="3" name="Teksti kohatäide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t-EE"/>
              <a:t>Klõpsake juhteksemplari tekstilaadide redigeerimiseks</a:t>
            </a:r>
          </a:p>
        </p:txBody>
      </p:sp>
    </p:spTree>
    <p:extLst>
      <p:ext uri="{BB962C8B-B14F-4D97-AF65-F5344CB8AC3E}">
        <p14:creationId xmlns:p14="http://schemas.microsoft.com/office/powerpoint/2010/main" val="14871969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 sisu">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a:t>Klõpsake juhteksemplari pealkirja laadi redigeerimiseks</a:t>
            </a:r>
          </a:p>
        </p:txBody>
      </p:sp>
      <p:sp>
        <p:nvSpPr>
          <p:cNvPr id="3" name="Sisu kohatäide 2"/>
          <p:cNvSpPr>
            <a:spLocks noGrp="1"/>
          </p:cNvSpPr>
          <p:nvPr>
            <p:ph sz="half" idx="1"/>
          </p:nvPr>
        </p:nvSpPr>
        <p:spPr>
          <a:xfrm>
            <a:off x="828000" y="1200150"/>
            <a:ext cx="3817938" cy="34861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t-EE"/>
              <a:t>Klõpsake juhteksemplari tekstilaadide redigeerimiseks</a:t>
            </a:r>
          </a:p>
          <a:p>
            <a:pPr lvl="1"/>
            <a:r>
              <a:rPr lang="et-EE"/>
              <a:t>Teine tase</a:t>
            </a:r>
          </a:p>
          <a:p>
            <a:pPr lvl="2"/>
            <a:r>
              <a:rPr lang="et-EE"/>
              <a:t>Kolmas tase</a:t>
            </a:r>
          </a:p>
          <a:p>
            <a:pPr lvl="3"/>
            <a:r>
              <a:rPr lang="et-EE"/>
              <a:t>Neljas tase</a:t>
            </a:r>
          </a:p>
          <a:p>
            <a:pPr lvl="4"/>
            <a:r>
              <a:rPr lang="et-EE"/>
              <a:t>Viies tase</a:t>
            </a:r>
            <a:endParaRPr lang="et-EE" dirty="0"/>
          </a:p>
        </p:txBody>
      </p:sp>
      <p:sp>
        <p:nvSpPr>
          <p:cNvPr id="4" name="Sisu kohatäide 3"/>
          <p:cNvSpPr>
            <a:spLocks noGrp="1"/>
          </p:cNvSpPr>
          <p:nvPr>
            <p:ph sz="half" idx="2"/>
          </p:nvPr>
        </p:nvSpPr>
        <p:spPr>
          <a:xfrm>
            <a:off x="4868872" y="1200150"/>
            <a:ext cx="3817937" cy="34861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t-EE"/>
              <a:t>Klõpsake juhteksemplari tekstilaadide redigeerimiseks</a:t>
            </a:r>
          </a:p>
          <a:p>
            <a:pPr lvl="1"/>
            <a:r>
              <a:rPr lang="et-EE"/>
              <a:t>Teine tase</a:t>
            </a:r>
          </a:p>
          <a:p>
            <a:pPr lvl="2"/>
            <a:r>
              <a:rPr lang="et-EE"/>
              <a:t>Kolmas tase</a:t>
            </a:r>
          </a:p>
          <a:p>
            <a:pPr lvl="3"/>
            <a:r>
              <a:rPr lang="et-EE"/>
              <a:t>Neljas tase</a:t>
            </a:r>
          </a:p>
          <a:p>
            <a:pPr lvl="4"/>
            <a:r>
              <a:rPr lang="et-EE"/>
              <a:t>Viies tase</a:t>
            </a:r>
          </a:p>
        </p:txBody>
      </p:sp>
    </p:spTree>
    <p:extLst>
      <p:ext uri="{BB962C8B-B14F-4D97-AF65-F5344CB8AC3E}">
        <p14:creationId xmlns:p14="http://schemas.microsoft.com/office/powerpoint/2010/main" val="36267699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õrdlus">
    <p:spTree>
      <p:nvGrpSpPr>
        <p:cNvPr id="1" name=""/>
        <p:cNvGrpSpPr/>
        <p:nvPr/>
      </p:nvGrpSpPr>
      <p:grpSpPr>
        <a:xfrm>
          <a:off x="0" y="0"/>
          <a:ext cx="0" cy="0"/>
          <a:chOff x="0" y="0"/>
          <a:chExt cx="0" cy="0"/>
        </a:xfrm>
      </p:grpSpPr>
      <p:sp>
        <p:nvSpPr>
          <p:cNvPr id="2" name="Pealkiri 1"/>
          <p:cNvSpPr>
            <a:spLocks noGrp="1"/>
          </p:cNvSpPr>
          <p:nvPr>
            <p:ph type="title"/>
          </p:nvPr>
        </p:nvSpPr>
        <p:spPr>
          <a:xfrm>
            <a:off x="828000" y="270000"/>
            <a:ext cx="4680000" cy="720000"/>
          </a:xfrm>
        </p:spPr>
        <p:txBody>
          <a:bodyPr/>
          <a:lstStyle>
            <a:lvl1pPr>
              <a:defRPr/>
            </a:lvl1pPr>
          </a:lstStyle>
          <a:p>
            <a:r>
              <a:rPr lang="et-EE"/>
              <a:t>Klõpsake juhteksemplari pealkirja laadi redigeerimiseks</a:t>
            </a:r>
            <a:endParaRPr lang="et-EE" dirty="0"/>
          </a:p>
        </p:txBody>
      </p:sp>
      <p:sp>
        <p:nvSpPr>
          <p:cNvPr id="3" name="Teksti kohatäide 2"/>
          <p:cNvSpPr>
            <a:spLocks noGrp="1"/>
          </p:cNvSpPr>
          <p:nvPr>
            <p:ph type="body" idx="1"/>
          </p:nvPr>
        </p:nvSpPr>
        <p:spPr>
          <a:xfrm>
            <a:off x="828000" y="1151335"/>
            <a:ext cx="3780000"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a:t>Klõpsake juhteksemplari tekstilaadide redigeerimiseks</a:t>
            </a:r>
          </a:p>
        </p:txBody>
      </p:sp>
      <p:sp>
        <p:nvSpPr>
          <p:cNvPr id="4" name="Sisu kohatäide 3"/>
          <p:cNvSpPr>
            <a:spLocks noGrp="1"/>
          </p:cNvSpPr>
          <p:nvPr>
            <p:ph sz="half" idx="2"/>
          </p:nvPr>
        </p:nvSpPr>
        <p:spPr>
          <a:xfrm>
            <a:off x="828000" y="1631156"/>
            <a:ext cx="3780000"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t-EE"/>
              <a:t>Klõpsake juhteksemplari tekstilaadide redigeerimiseks</a:t>
            </a:r>
          </a:p>
          <a:p>
            <a:pPr lvl="1"/>
            <a:r>
              <a:rPr lang="et-EE"/>
              <a:t>Teine tase</a:t>
            </a:r>
          </a:p>
          <a:p>
            <a:pPr lvl="2"/>
            <a:r>
              <a:rPr lang="et-EE"/>
              <a:t>Kolmas tase</a:t>
            </a:r>
          </a:p>
          <a:p>
            <a:pPr lvl="3"/>
            <a:r>
              <a:rPr lang="et-EE"/>
              <a:t>Neljas tase</a:t>
            </a:r>
          </a:p>
          <a:p>
            <a:pPr lvl="4"/>
            <a:r>
              <a:rPr lang="et-EE"/>
              <a:t>Viies tase</a:t>
            </a:r>
            <a:endParaRPr lang="et-EE" dirty="0"/>
          </a:p>
        </p:txBody>
      </p:sp>
      <p:sp>
        <p:nvSpPr>
          <p:cNvPr id="5" name="Teksti kohatäide 4"/>
          <p:cNvSpPr>
            <a:spLocks noGrp="1"/>
          </p:cNvSpPr>
          <p:nvPr>
            <p:ph type="body" sz="quarter" idx="3"/>
          </p:nvPr>
        </p:nvSpPr>
        <p:spPr>
          <a:xfrm>
            <a:off x="4860000" y="1151335"/>
            <a:ext cx="3780000"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a:t>Klõpsake juhteksemplari tekstilaadide redigeerimiseks</a:t>
            </a:r>
          </a:p>
        </p:txBody>
      </p:sp>
      <p:sp>
        <p:nvSpPr>
          <p:cNvPr id="6" name="Sisu kohatäide 5"/>
          <p:cNvSpPr>
            <a:spLocks noGrp="1"/>
          </p:cNvSpPr>
          <p:nvPr>
            <p:ph sz="quarter" idx="4"/>
          </p:nvPr>
        </p:nvSpPr>
        <p:spPr>
          <a:xfrm>
            <a:off x="4860000" y="1631156"/>
            <a:ext cx="3780000"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t-EE"/>
              <a:t>Klõpsake juhteksemplari tekstilaadide redigeerimiseks</a:t>
            </a:r>
          </a:p>
          <a:p>
            <a:pPr lvl="1"/>
            <a:r>
              <a:rPr lang="et-EE"/>
              <a:t>Teine tase</a:t>
            </a:r>
          </a:p>
          <a:p>
            <a:pPr lvl="2"/>
            <a:r>
              <a:rPr lang="et-EE"/>
              <a:t>Kolmas tase</a:t>
            </a:r>
          </a:p>
          <a:p>
            <a:pPr lvl="3"/>
            <a:r>
              <a:rPr lang="et-EE"/>
              <a:t>Neljas tase</a:t>
            </a:r>
          </a:p>
          <a:p>
            <a:pPr lvl="4"/>
            <a:r>
              <a:rPr lang="et-EE"/>
              <a:t>Viies tase</a:t>
            </a:r>
            <a:endParaRPr lang="et-EE" dirty="0"/>
          </a:p>
        </p:txBody>
      </p:sp>
    </p:spTree>
    <p:extLst>
      <p:ext uri="{BB962C8B-B14F-4D97-AF65-F5344CB8AC3E}">
        <p14:creationId xmlns:p14="http://schemas.microsoft.com/office/powerpoint/2010/main" val="16557583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inult pealkiri">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a:t>Klõpsake juhteksemplari pealkirja laadi redigeerimiseks</a:t>
            </a:r>
          </a:p>
        </p:txBody>
      </p:sp>
    </p:spTree>
    <p:extLst>
      <p:ext uri="{BB962C8B-B14F-4D97-AF65-F5344CB8AC3E}">
        <p14:creationId xmlns:p14="http://schemas.microsoft.com/office/powerpoint/2010/main" val="23152608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ühi">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98476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Pealdisega sisu">
    <p:spTree>
      <p:nvGrpSpPr>
        <p:cNvPr id="1" name=""/>
        <p:cNvGrpSpPr/>
        <p:nvPr/>
      </p:nvGrpSpPr>
      <p:grpSpPr>
        <a:xfrm>
          <a:off x="0" y="0"/>
          <a:ext cx="0" cy="0"/>
          <a:chOff x="0" y="0"/>
          <a:chExt cx="0" cy="0"/>
        </a:xfrm>
      </p:grpSpPr>
      <p:sp>
        <p:nvSpPr>
          <p:cNvPr id="2" name="Pealkiri 1"/>
          <p:cNvSpPr>
            <a:spLocks noGrp="1"/>
          </p:cNvSpPr>
          <p:nvPr>
            <p:ph type="title"/>
          </p:nvPr>
        </p:nvSpPr>
        <p:spPr>
          <a:xfrm>
            <a:off x="457209" y="204790"/>
            <a:ext cx="3008313" cy="871538"/>
          </a:xfrm>
        </p:spPr>
        <p:txBody>
          <a:bodyPr anchor="b"/>
          <a:lstStyle>
            <a:lvl1pPr algn="l">
              <a:defRPr sz="2000" b="1"/>
            </a:lvl1pPr>
          </a:lstStyle>
          <a:p>
            <a:r>
              <a:rPr lang="et-EE"/>
              <a:t>Klõpsake juhteksemplari pealkirja laadi redigeerimiseks</a:t>
            </a:r>
          </a:p>
        </p:txBody>
      </p:sp>
      <p:sp>
        <p:nvSpPr>
          <p:cNvPr id="3" name="Sisu kohatäide 2"/>
          <p:cNvSpPr>
            <a:spLocks noGrp="1"/>
          </p:cNvSpPr>
          <p:nvPr>
            <p:ph idx="1"/>
          </p:nvPr>
        </p:nvSpPr>
        <p:spPr>
          <a:xfrm>
            <a:off x="3575050" y="204790"/>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t-EE"/>
              <a:t>Klõpsake juhteksemplari tekstilaadide redigeerimiseks</a:t>
            </a:r>
          </a:p>
          <a:p>
            <a:pPr lvl="1"/>
            <a:r>
              <a:rPr lang="et-EE"/>
              <a:t>Teine tase</a:t>
            </a:r>
          </a:p>
          <a:p>
            <a:pPr lvl="2"/>
            <a:r>
              <a:rPr lang="et-EE"/>
              <a:t>Kolmas tase</a:t>
            </a:r>
          </a:p>
          <a:p>
            <a:pPr lvl="3"/>
            <a:r>
              <a:rPr lang="et-EE"/>
              <a:t>Neljas tase</a:t>
            </a:r>
          </a:p>
          <a:p>
            <a:pPr lvl="4"/>
            <a:r>
              <a:rPr lang="et-EE"/>
              <a:t>Viies tase</a:t>
            </a:r>
          </a:p>
        </p:txBody>
      </p:sp>
      <p:sp>
        <p:nvSpPr>
          <p:cNvPr id="4" name="Teksti kohatäide 3"/>
          <p:cNvSpPr>
            <a:spLocks noGrp="1"/>
          </p:cNvSpPr>
          <p:nvPr>
            <p:ph type="body" sz="half" idx="2"/>
          </p:nvPr>
        </p:nvSpPr>
        <p:spPr>
          <a:xfrm>
            <a:off x="457209"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t-EE"/>
              <a:t>Klõpsake juhteksemplari tekstilaadide redigeerimiseks</a:t>
            </a:r>
          </a:p>
        </p:txBody>
      </p:sp>
    </p:spTree>
    <p:extLst>
      <p:ext uri="{BB962C8B-B14F-4D97-AF65-F5344CB8AC3E}">
        <p14:creationId xmlns:p14="http://schemas.microsoft.com/office/powerpoint/2010/main" val="21625212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ldiallkirjaga pilt">
    <p:spTree>
      <p:nvGrpSpPr>
        <p:cNvPr id="1" name=""/>
        <p:cNvGrpSpPr/>
        <p:nvPr/>
      </p:nvGrpSpPr>
      <p:grpSpPr>
        <a:xfrm>
          <a:off x="0" y="0"/>
          <a:ext cx="0" cy="0"/>
          <a:chOff x="0" y="0"/>
          <a:chExt cx="0" cy="0"/>
        </a:xfrm>
      </p:grpSpPr>
      <p:sp>
        <p:nvSpPr>
          <p:cNvPr id="2" name="Pealkiri 1"/>
          <p:cNvSpPr>
            <a:spLocks noGrp="1"/>
          </p:cNvSpPr>
          <p:nvPr>
            <p:ph type="title"/>
          </p:nvPr>
        </p:nvSpPr>
        <p:spPr>
          <a:xfrm>
            <a:off x="1792288" y="3600451"/>
            <a:ext cx="5486400" cy="425054"/>
          </a:xfrm>
        </p:spPr>
        <p:txBody>
          <a:bodyPr anchor="b"/>
          <a:lstStyle>
            <a:lvl1pPr algn="l">
              <a:defRPr sz="2000" b="1"/>
            </a:lvl1pPr>
          </a:lstStyle>
          <a:p>
            <a:r>
              <a:rPr lang="et-EE"/>
              <a:t>Klõpsake juhteksemplari pealkirja laadi redigeerimiseks</a:t>
            </a:r>
          </a:p>
        </p:txBody>
      </p:sp>
      <p:sp>
        <p:nvSpPr>
          <p:cNvPr id="3" name="Pildi kohatäide 2"/>
          <p:cNvSpPr>
            <a:spLocks noGrp="1"/>
          </p:cNvSpPr>
          <p:nvPr>
            <p:ph type="pic" idx="1"/>
          </p:nvPr>
        </p:nvSpPr>
        <p:spPr>
          <a:xfrm>
            <a:off x="1792288" y="459581"/>
            <a:ext cx="5486400" cy="3086100"/>
          </a:xfrm>
        </p:spPr>
        <p:txBody>
          <a:bodyPr>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t-EE" noProof="0"/>
              <a:t>Pildi lisamiseks klõpsake ikooni</a:t>
            </a:r>
          </a:p>
        </p:txBody>
      </p:sp>
      <p:sp>
        <p:nvSpPr>
          <p:cNvPr id="4" name="Teksti kohatäide 3"/>
          <p:cNvSpPr>
            <a:spLocks noGrp="1"/>
          </p:cNvSpPr>
          <p:nvPr>
            <p:ph type="body" sz="half" idx="2"/>
          </p:nvPr>
        </p:nvSpPr>
        <p:spPr>
          <a:xfrm>
            <a:off x="1792288" y="4025504"/>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t-EE"/>
              <a:t>Klõpsake juhteksemplari tekstilaadide redigeerimiseks</a:t>
            </a:r>
          </a:p>
        </p:txBody>
      </p:sp>
    </p:spTree>
    <p:extLst>
      <p:ext uri="{BB962C8B-B14F-4D97-AF65-F5344CB8AC3E}">
        <p14:creationId xmlns:p14="http://schemas.microsoft.com/office/powerpoint/2010/main" val="7203805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3D252DDF-EC47-F9E3-0509-E3674F5F24B9}"/>
              </a:ext>
            </a:extLst>
          </p:cNvPr>
          <p:cNvSpPr>
            <a:spLocks noGrp="1" noChangeArrowheads="1"/>
          </p:cNvSpPr>
          <p:nvPr>
            <p:ph type="title"/>
          </p:nvPr>
        </p:nvSpPr>
        <p:spPr bwMode="auto">
          <a:xfrm>
            <a:off x="828675" y="269875"/>
            <a:ext cx="4679950" cy="72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et-EE" altLang="et-EE"/>
              <a:t>Muutke tiitli laadi</a:t>
            </a:r>
          </a:p>
        </p:txBody>
      </p:sp>
      <p:sp>
        <p:nvSpPr>
          <p:cNvPr id="1027" name="Rectangle 3">
            <a:extLst>
              <a:ext uri="{FF2B5EF4-FFF2-40B4-BE49-F238E27FC236}">
                <a16:creationId xmlns:a16="http://schemas.microsoft.com/office/drawing/2014/main" id="{A9B857C8-380F-BFB7-A32D-EDD4C156BBDE}"/>
              </a:ext>
            </a:extLst>
          </p:cNvPr>
          <p:cNvSpPr>
            <a:spLocks noGrp="1" noChangeArrowheads="1"/>
          </p:cNvSpPr>
          <p:nvPr>
            <p:ph type="body" idx="1"/>
          </p:nvPr>
        </p:nvSpPr>
        <p:spPr bwMode="auto">
          <a:xfrm>
            <a:off x="828675" y="1200150"/>
            <a:ext cx="7920038" cy="3600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t-EE" altLang="et-EE"/>
              <a:t>Click to edit Master text styles</a:t>
            </a:r>
          </a:p>
          <a:p>
            <a:pPr lvl="1"/>
            <a:r>
              <a:rPr lang="et-EE" altLang="et-EE"/>
              <a:t>Second level</a:t>
            </a:r>
          </a:p>
          <a:p>
            <a:pPr lvl="2"/>
            <a:r>
              <a:rPr lang="et-EE" altLang="et-EE"/>
              <a:t>Third level</a:t>
            </a:r>
          </a:p>
          <a:p>
            <a:pPr lvl="3"/>
            <a:r>
              <a:rPr lang="et-EE" altLang="et-EE"/>
              <a:t>Neljas tase</a:t>
            </a:r>
          </a:p>
        </p:txBody>
      </p:sp>
      <p:pic>
        <p:nvPicPr>
          <p:cNvPr id="1028" name="Picture 4" descr="ppt_triip.png">
            <a:extLst>
              <a:ext uri="{FF2B5EF4-FFF2-40B4-BE49-F238E27FC236}">
                <a16:creationId xmlns:a16="http://schemas.microsoft.com/office/drawing/2014/main" id="{D7ADC422-7BDA-6DAC-3673-DB78B5E43299}"/>
              </a:ext>
            </a:extLst>
          </p:cNvPr>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34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9" name="Picture 3" descr="ppt_logo.png">
            <a:extLst>
              <a:ext uri="{FF2B5EF4-FFF2-40B4-BE49-F238E27FC236}">
                <a16:creationId xmlns:a16="http://schemas.microsoft.com/office/drawing/2014/main" id="{3047D90B-A781-A238-9F3B-DF9E7AE1C2B3}"/>
              </a:ext>
            </a:extLst>
          </p:cNvPr>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5962650" y="377825"/>
            <a:ext cx="2786063" cy="50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19"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Lst>
  <p:txStyles>
    <p:titleStyle>
      <a:lvl1pPr algn="l" rtl="0" eaLnBrk="1" fontAlgn="base" hangingPunct="1">
        <a:spcBef>
          <a:spcPct val="0"/>
        </a:spcBef>
        <a:spcAft>
          <a:spcPct val="0"/>
        </a:spcAft>
        <a:defRPr sz="2800">
          <a:solidFill>
            <a:srgbClr val="3C3E6F"/>
          </a:solidFill>
          <a:latin typeface="+mj-lt"/>
          <a:ea typeface="+mj-ea"/>
          <a:cs typeface="+mj-cs"/>
        </a:defRPr>
      </a:lvl1pPr>
      <a:lvl2pPr algn="l" rtl="0" eaLnBrk="1" fontAlgn="base" hangingPunct="1">
        <a:spcBef>
          <a:spcPct val="0"/>
        </a:spcBef>
        <a:spcAft>
          <a:spcPct val="0"/>
        </a:spcAft>
        <a:defRPr sz="2800">
          <a:solidFill>
            <a:srgbClr val="3C3E6F"/>
          </a:solidFill>
          <a:latin typeface="Arial" charset="0"/>
        </a:defRPr>
      </a:lvl2pPr>
      <a:lvl3pPr algn="l" rtl="0" eaLnBrk="1" fontAlgn="base" hangingPunct="1">
        <a:spcBef>
          <a:spcPct val="0"/>
        </a:spcBef>
        <a:spcAft>
          <a:spcPct val="0"/>
        </a:spcAft>
        <a:defRPr sz="2800">
          <a:solidFill>
            <a:srgbClr val="3C3E6F"/>
          </a:solidFill>
          <a:latin typeface="Arial" charset="0"/>
        </a:defRPr>
      </a:lvl3pPr>
      <a:lvl4pPr algn="l" rtl="0" eaLnBrk="1" fontAlgn="base" hangingPunct="1">
        <a:spcBef>
          <a:spcPct val="0"/>
        </a:spcBef>
        <a:spcAft>
          <a:spcPct val="0"/>
        </a:spcAft>
        <a:defRPr sz="2800">
          <a:solidFill>
            <a:srgbClr val="3C3E6F"/>
          </a:solidFill>
          <a:latin typeface="Arial" charset="0"/>
        </a:defRPr>
      </a:lvl4pPr>
      <a:lvl5pPr algn="l" rtl="0" eaLnBrk="1" fontAlgn="base" hangingPunct="1">
        <a:spcBef>
          <a:spcPct val="0"/>
        </a:spcBef>
        <a:spcAft>
          <a:spcPct val="0"/>
        </a:spcAft>
        <a:defRPr sz="2800">
          <a:solidFill>
            <a:srgbClr val="3C3E6F"/>
          </a:solidFill>
          <a:latin typeface="Arial" charset="0"/>
        </a:defRPr>
      </a:lvl5pPr>
      <a:lvl6pPr marL="457200" algn="l" rtl="0" eaLnBrk="1" fontAlgn="base" hangingPunct="1">
        <a:spcBef>
          <a:spcPct val="0"/>
        </a:spcBef>
        <a:spcAft>
          <a:spcPct val="0"/>
        </a:spcAft>
        <a:defRPr sz="2800">
          <a:solidFill>
            <a:srgbClr val="3C3E6F"/>
          </a:solidFill>
          <a:latin typeface="Arial" charset="0"/>
        </a:defRPr>
      </a:lvl6pPr>
      <a:lvl7pPr marL="914400" algn="l" rtl="0" eaLnBrk="1" fontAlgn="base" hangingPunct="1">
        <a:spcBef>
          <a:spcPct val="0"/>
        </a:spcBef>
        <a:spcAft>
          <a:spcPct val="0"/>
        </a:spcAft>
        <a:defRPr sz="2800">
          <a:solidFill>
            <a:srgbClr val="3C3E6F"/>
          </a:solidFill>
          <a:latin typeface="Arial" charset="0"/>
        </a:defRPr>
      </a:lvl7pPr>
      <a:lvl8pPr marL="1371600" algn="l" rtl="0" eaLnBrk="1" fontAlgn="base" hangingPunct="1">
        <a:spcBef>
          <a:spcPct val="0"/>
        </a:spcBef>
        <a:spcAft>
          <a:spcPct val="0"/>
        </a:spcAft>
        <a:defRPr sz="2800">
          <a:solidFill>
            <a:srgbClr val="3C3E6F"/>
          </a:solidFill>
          <a:latin typeface="Arial" charset="0"/>
        </a:defRPr>
      </a:lvl8pPr>
      <a:lvl9pPr marL="1828800" algn="l" rtl="0" eaLnBrk="1" fontAlgn="base" hangingPunct="1">
        <a:spcBef>
          <a:spcPct val="0"/>
        </a:spcBef>
        <a:spcAft>
          <a:spcPct val="0"/>
        </a:spcAft>
        <a:defRPr sz="2800">
          <a:solidFill>
            <a:srgbClr val="3C3E6F"/>
          </a:solidFill>
          <a:latin typeface="Arial" charset="0"/>
        </a:defRPr>
      </a:lvl9pPr>
    </p:titleStyle>
    <p:bodyStyle>
      <a:lvl1pPr algn="just" rtl="0" eaLnBrk="1" fontAlgn="base" hangingPunct="1">
        <a:spcBef>
          <a:spcPct val="25000"/>
        </a:spcBef>
        <a:spcAft>
          <a:spcPct val="25000"/>
        </a:spcAft>
        <a:defRPr sz="2000">
          <a:solidFill>
            <a:srgbClr val="3C3E6F"/>
          </a:solidFill>
          <a:latin typeface="+mn-lt"/>
          <a:ea typeface="+mn-ea"/>
          <a:cs typeface="+mn-cs"/>
        </a:defRPr>
      </a:lvl1pPr>
      <a:lvl2pPr marL="479425" indent="-288925" algn="just" rtl="0" eaLnBrk="1" fontAlgn="base" hangingPunct="1">
        <a:spcBef>
          <a:spcPct val="25000"/>
        </a:spcBef>
        <a:spcAft>
          <a:spcPct val="25000"/>
        </a:spcAft>
        <a:buFont typeface="Wingdings" panose="05000000000000000000" pitchFamily="2" charset="2"/>
        <a:buBlip>
          <a:blip r:embed="rId15"/>
        </a:buBlip>
        <a:defRPr sz="2000">
          <a:solidFill>
            <a:srgbClr val="3C3E6F"/>
          </a:solidFill>
          <a:latin typeface="+mn-lt"/>
        </a:defRPr>
      </a:lvl2pPr>
      <a:lvl3pPr marL="952500" indent="-282575" algn="just" rtl="0" eaLnBrk="1" fontAlgn="base" hangingPunct="1">
        <a:spcBef>
          <a:spcPct val="25000"/>
        </a:spcBef>
        <a:spcAft>
          <a:spcPct val="25000"/>
        </a:spcAft>
        <a:buFont typeface="Wingdings" panose="05000000000000000000" pitchFamily="2" charset="2"/>
        <a:buBlip>
          <a:blip r:embed="rId15"/>
        </a:buBlip>
        <a:defRPr sz="2000">
          <a:solidFill>
            <a:srgbClr val="3C3E6F"/>
          </a:solidFill>
          <a:latin typeface="+mn-lt"/>
        </a:defRPr>
      </a:lvl3pPr>
      <a:lvl4pPr marL="1431925" indent="-288925" algn="just" rtl="0" eaLnBrk="1" fontAlgn="base" hangingPunct="1">
        <a:spcBef>
          <a:spcPct val="20000"/>
        </a:spcBef>
        <a:spcAft>
          <a:spcPct val="0"/>
        </a:spcAft>
        <a:buFont typeface="Wingdings" panose="05000000000000000000" pitchFamily="2" charset="2"/>
        <a:buBlip>
          <a:blip r:embed="rId15"/>
        </a:buBlip>
        <a:defRPr>
          <a:solidFill>
            <a:srgbClr val="3C3E6F"/>
          </a:solidFill>
          <a:latin typeface="+mn-lt"/>
        </a:defRPr>
      </a:lvl4pPr>
      <a:lvl5pPr marL="2057400" indent="-228600" algn="l" rtl="0" eaLnBrk="1" fontAlgn="base" hangingPunct="1">
        <a:spcBef>
          <a:spcPct val="20000"/>
        </a:spcBef>
        <a:spcAft>
          <a:spcPct val="0"/>
        </a:spcAft>
        <a:buFont typeface="Wingdings" panose="05000000000000000000" pitchFamily="2" charset="2"/>
        <a:defRPr sz="2200">
          <a:solidFill>
            <a:srgbClr val="3C3E6F"/>
          </a:solidFill>
          <a:latin typeface="+mn-lt"/>
        </a:defRPr>
      </a:lvl5pPr>
      <a:lvl6pPr marL="2514600" indent="-228600" algn="l" rtl="0" eaLnBrk="1" fontAlgn="base" hangingPunct="1">
        <a:spcBef>
          <a:spcPct val="20000"/>
        </a:spcBef>
        <a:spcAft>
          <a:spcPct val="0"/>
        </a:spcAft>
        <a:buFont typeface="Wingdings" pitchFamily="2" charset="2"/>
        <a:defRPr sz="2200">
          <a:solidFill>
            <a:srgbClr val="3C3E6F"/>
          </a:solidFill>
          <a:latin typeface="+mn-lt"/>
        </a:defRPr>
      </a:lvl6pPr>
      <a:lvl7pPr marL="2971800" indent="-228600" algn="l" rtl="0" eaLnBrk="1" fontAlgn="base" hangingPunct="1">
        <a:spcBef>
          <a:spcPct val="20000"/>
        </a:spcBef>
        <a:spcAft>
          <a:spcPct val="0"/>
        </a:spcAft>
        <a:buFont typeface="Wingdings" pitchFamily="2" charset="2"/>
        <a:defRPr sz="2200">
          <a:solidFill>
            <a:srgbClr val="3C3E6F"/>
          </a:solidFill>
          <a:latin typeface="+mn-lt"/>
        </a:defRPr>
      </a:lvl7pPr>
      <a:lvl8pPr marL="3429000" indent="-228600" algn="l" rtl="0" eaLnBrk="1" fontAlgn="base" hangingPunct="1">
        <a:spcBef>
          <a:spcPct val="20000"/>
        </a:spcBef>
        <a:spcAft>
          <a:spcPct val="0"/>
        </a:spcAft>
        <a:buFont typeface="Wingdings" pitchFamily="2" charset="2"/>
        <a:defRPr sz="2200">
          <a:solidFill>
            <a:srgbClr val="3C3E6F"/>
          </a:solidFill>
          <a:latin typeface="+mn-lt"/>
        </a:defRPr>
      </a:lvl8pPr>
      <a:lvl9pPr marL="3886200" indent="-228600" algn="l" rtl="0" eaLnBrk="1" fontAlgn="base" hangingPunct="1">
        <a:spcBef>
          <a:spcPct val="20000"/>
        </a:spcBef>
        <a:spcAft>
          <a:spcPct val="0"/>
        </a:spcAft>
        <a:buFont typeface="Wingdings" pitchFamily="2" charset="2"/>
        <a:defRPr sz="2200">
          <a:solidFill>
            <a:srgbClr val="3C3E6F"/>
          </a:solidFill>
          <a:latin typeface="+mn-lt"/>
        </a:defRPr>
      </a:lvl9pPr>
    </p:bodyStyle>
    <p:other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riigikohus.ee/et/lahendid/?asjaNr=3-2-1-117-14"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ww.riigikohus.ee/et/lahendid/?asjaNr=3-2-1-129-13"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www.riigikohus.ee/et/lahendid/?asjaNr=2-18-13649/57"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www.riigikohus.ee/et/lahendid/?asjaNr=2-18-13649/57"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www.riigikohus.ee/et/lahendid/?asjaNr=2-18-13649/57"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81F98BA-F8AD-9CAF-550A-25FB25A76C2B}"/>
              </a:ext>
            </a:extLst>
          </p:cNvPr>
          <p:cNvSpPr>
            <a:spLocks noGrp="1" noChangeArrowheads="1"/>
          </p:cNvSpPr>
          <p:nvPr>
            <p:ph type="ctrTitle"/>
          </p:nvPr>
        </p:nvSpPr>
        <p:spPr>
          <a:xfrm>
            <a:off x="1497013" y="1619250"/>
            <a:ext cx="6964362" cy="809625"/>
          </a:xfrm>
        </p:spPr>
        <p:txBody>
          <a:bodyPr/>
          <a:lstStyle/>
          <a:p>
            <a:pPr eaLnBrk="1" hangingPunct="1"/>
            <a:r>
              <a:rPr lang="et-EE" altLang="et-EE" dirty="0"/>
              <a:t>Korteriühistute seminaripäev</a:t>
            </a:r>
          </a:p>
        </p:txBody>
      </p:sp>
      <p:sp>
        <p:nvSpPr>
          <p:cNvPr id="3075" name="Rectangle 3">
            <a:extLst>
              <a:ext uri="{FF2B5EF4-FFF2-40B4-BE49-F238E27FC236}">
                <a16:creationId xmlns:a16="http://schemas.microsoft.com/office/drawing/2014/main" id="{CA6BA5C4-B916-CDAD-B52D-76B0629F4A37}"/>
              </a:ext>
            </a:extLst>
          </p:cNvPr>
          <p:cNvSpPr>
            <a:spLocks noGrp="1" noChangeArrowheads="1"/>
          </p:cNvSpPr>
          <p:nvPr>
            <p:ph type="subTitle" idx="1"/>
          </p:nvPr>
        </p:nvSpPr>
        <p:spPr>
          <a:xfrm>
            <a:off x="1495425" y="2400300"/>
            <a:ext cx="6964363" cy="914400"/>
          </a:xfrm>
        </p:spPr>
        <p:txBody>
          <a:bodyPr/>
          <a:lstStyle/>
          <a:p>
            <a:pPr eaLnBrk="1" hangingPunct="1"/>
            <a:r>
              <a:rPr lang="et-EE" altLang="et-EE" dirty="0"/>
              <a:t>Riigikohtu praktika</a:t>
            </a:r>
          </a:p>
        </p:txBody>
      </p:sp>
      <p:sp>
        <p:nvSpPr>
          <p:cNvPr id="3076" name="Title 1">
            <a:extLst>
              <a:ext uri="{FF2B5EF4-FFF2-40B4-BE49-F238E27FC236}">
                <a16:creationId xmlns:a16="http://schemas.microsoft.com/office/drawing/2014/main" id="{8D77EC76-C4B6-6557-FEB5-0B45C13B9C0D}"/>
              </a:ext>
            </a:extLst>
          </p:cNvPr>
          <p:cNvSpPr txBox="1">
            <a:spLocks/>
          </p:cNvSpPr>
          <p:nvPr/>
        </p:nvSpPr>
        <p:spPr bwMode="auto">
          <a:xfrm>
            <a:off x="1979712" y="3579862"/>
            <a:ext cx="70866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lstStyle>
            <a:lvl1pPr algn="just" defTabSz="457200" eaLnBrk="0" hangingPunct="0">
              <a:spcBef>
                <a:spcPct val="25000"/>
              </a:spcBef>
              <a:spcAft>
                <a:spcPct val="25000"/>
              </a:spcAft>
              <a:defRPr sz="2000">
                <a:solidFill>
                  <a:srgbClr val="3C3E6F"/>
                </a:solidFill>
                <a:latin typeface="Arial" panose="020B0604020202020204" pitchFamily="34" charset="0"/>
              </a:defRPr>
            </a:lvl1pPr>
            <a:lvl2pPr marL="742950" indent="-285750" algn="just" defTabSz="457200" eaLnBrk="0" hangingPunct="0">
              <a:spcBef>
                <a:spcPct val="25000"/>
              </a:spcBef>
              <a:spcAft>
                <a:spcPct val="25000"/>
              </a:spcAft>
              <a:buFont typeface="Wingdings" panose="05000000000000000000" pitchFamily="2" charset="2"/>
              <a:buBlip>
                <a:blip r:embed="rId2"/>
              </a:buBlip>
              <a:defRPr sz="2000">
                <a:solidFill>
                  <a:srgbClr val="3C3E6F"/>
                </a:solidFill>
                <a:latin typeface="Arial" panose="020B0604020202020204" pitchFamily="34" charset="0"/>
              </a:defRPr>
            </a:lvl2pPr>
            <a:lvl3pPr marL="1143000" indent="-228600" algn="just" defTabSz="457200" eaLnBrk="0" hangingPunct="0">
              <a:spcBef>
                <a:spcPct val="25000"/>
              </a:spcBef>
              <a:spcAft>
                <a:spcPct val="25000"/>
              </a:spcAft>
              <a:buFont typeface="Wingdings" panose="05000000000000000000" pitchFamily="2" charset="2"/>
              <a:buBlip>
                <a:blip r:embed="rId2"/>
              </a:buBlip>
              <a:defRPr sz="2000">
                <a:solidFill>
                  <a:srgbClr val="3C3E6F"/>
                </a:solidFill>
                <a:latin typeface="Arial" panose="020B0604020202020204" pitchFamily="34" charset="0"/>
              </a:defRPr>
            </a:lvl3pPr>
            <a:lvl4pPr marL="1600200" indent="-228600" algn="just" defTabSz="457200" eaLnBrk="0" hangingPunct="0">
              <a:spcBef>
                <a:spcPct val="20000"/>
              </a:spcBef>
              <a:buFont typeface="Wingdings" panose="05000000000000000000" pitchFamily="2" charset="2"/>
              <a:buBlip>
                <a:blip r:embed="rId2"/>
              </a:buBlip>
              <a:defRPr>
                <a:solidFill>
                  <a:srgbClr val="3C3E6F"/>
                </a:solidFill>
                <a:latin typeface="Arial" panose="020B0604020202020204" pitchFamily="34" charset="0"/>
              </a:defRPr>
            </a:lvl4pPr>
            <a:lvl5pPr marL="2057400" indent="-228600" defTabSz="457200" eaLnBrk="0" hangingPunct="0">
              <a:spcBef>
                <a:spcPct val="20000"/>
              </a:spcBef>
              <a:buFont typeface="Wingdings" panose="05000000000000000000" pitchFamily="2" charset="2"/>
              <a:defRPr sz="2200">
                <a:solidFill>
                  <a:srgbClr val="3C3E6F"/>
                </a:solidFill>
                <a:latin typeface="Arial" panose="020B0604020202020204" pitchFamily="34" charset="0"/>
              </a:defRPr>
            </a:lvl5pPr>
            <a:lvl6pPr marL="2514600" indent="-228600" defTabSz="457200" eaLnBrk="0" fontAlgn="base" hangingPunct="0">
              <a:spcBef>
                <a:spcPct val="20000"/>
              </a:spcBef>
              <a:spcAft>
                <a:spcPct val="0"/>
              </a:spcAft>
              <a:buFont typeface="Wingdings" panose="05000000000000000000" pitchFamily="2" charset="2"/>
              <a:defRPr sz="2200">
                <a:solidFill>
                  <a:srgbClr val="3C3E6F"/>
                </a:solidFill>
                <a:latin typeface="Arial" panose="020B0604020202020204" pitchFamily="34" charset="0"/>
              </a:defRPr>
            </a:lvl6pPr>
            <a:lvl7pPr marL="2971800" indent="-228600" defTabSz="457200" eaLnBrk="0" fontAlgn="base" hangingPunct="0">
              <a:spcBef>
                <a:spcPct val="20000"/>
              </a:spcBef>
              <a:spcAft>
                <a:spcPct val="0"/>
              </a:spcAft>
              <a:buFont typeface="Wingdings" panose="05000000000000000000" pitchFamily="2" charset="2"/>
              <a:defRPr sz="2200">
                <a:solidFill>
                  <a:srgbClr val="3C3E6F"/>
                </a:solidFill>
                <a:latin typeface="Arial" panose="020B0604020202020204" pitchFamily="34" charset="0"/>
              </a:defRPr>
            </a:lvl7pPr>
            <a:lvl8pPr marL="3429000" indent="-228600" defTabSz="457200" eaLnBrk="0" fontAlgn="base" hangingPunct="0">
              <a:spcBef>
                <a:spcPct val="20000"/>
              </a:spcBef>
              <a:spcAft>
                <a:spcPct val="0"/>
              </a:spcAft>
              <a:buFont typeface="Wingdings" panose="05000000000000000000" pitchFamily="2" charset="2"/>
              <a:defRPr sz="2200">
                <a:solidFill>
                  <a:srgbClr val="3C3E6F"/>
                </a:solidFill>
                <a:latin typeface="Arial" panose="020B0604020202020204" pitchFamily="34" charset="0"/>
              </a:defRPr>
            </a:lvl8pPr>
            <a:lvl9pPr marL="3886200" indent="-228600" defTabSz="457200" eaLnBrk="0" fontAlgn="base" hangingPunct="0">
              <a:spcBef>
                <a:spcPct val="20000"/>
              </a:spcBef>
              <a:spcAft>
                <a:spcPct val="0"/>
              </a:spcAft>
              <a:buFont typeface="Wingdings" panose="05000000000000000000" pitchFamily="2" charset="2"/>
              <a:defRPr sz="2200">
                <a:solidFill>
                  <a:srgbClr val="3C3E6F"/>
                </a:solidFill>
                <a:latin typeface="Arial" panose="020B0604020202020204" pitchFamily="34" charset="0"/>
              </a:defRPr>
            </a:lvl9pPr>
          </a:lstStyle>
          <a:p>
            <a:pPr algn="l" eaLnBrk="1" hangingPunct="1">
              <a:spcBef>
                <a:spcPct val="0"/>
              </a:spcBef>
              <a:spcAft>
                <a:spcPct val="0"/>
              </a:spcAft>
            </a:pPr>
            <a:r>
              <a:rPr lang="et-EE" altLang="et-EE" sz="2800" b="1" dirty="0"/>
              <a:t>Jüri Aava</a:t>
            </a:r>
            <a:endParaRPr lang="en-US" altLang="et-EE" sz="2800" b="1" dirty="0"/>
          </a:p>
        </p:txBody>
      </p:sp>
      <p:sp>
        <p:nvSpPr>
          <p:cNvPr id="3077" name="Title 1">
            <a:extLst>
              <a:ext uri="{FF2B5EF4-FFF2-40B4-BE49-F238E27FC236}">
                <a16:creationId xmlns:a16="http://schemas.microsoft.com/office/drawing/2014/main" id="{AD613289-08C9-3C75-EDF9-B011F54BA501}"/>
              </a:ext>
            </a:extLst>
          </p:cNvPr>
          <p:cNvSpPr txBox="1">
            <a:spLocks/>
          </p:cNvSpPr>
          <p:nvPr/>
        </p:nvSpPr>
        <p:spPr bwMode="auto">
          <a:xfrm>
            <a:off x="1497013" y="4078288"/>
            <a:ext cx="70866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lstStyle>
            <a:lvl1pPr algn="just" defTabSz="457200" eaLnBrk="0" hangingPunct="0">
              <a:spcBef>
                <a:spcPct val="25000"/>
              </a:spcBef>
              <a:spcAft>
                <a:spcPct val="25000"/>
              </a:spcAft>
              <a:defRPr sz="2000">
                <a:solidFill>
                  <a:srgbClr val="3C3E6F"/>
                </a:solidFill>
                <a:latin typeface="Arial" panose="020B0604020202020204" pitchFamily="34" charset="0"/>
              </a:defRPr>
            </a:lvl1pPr>
            <a:lvl2pPr marL="742950" indent="-285750" algn="just" defTabSz="457200" eaLnBrk="0" hangingPunct="0">
              <a:spcBef>
                <a:spcPct val="25000"/>
              </a:spcBef>
              <a:spcAft>
                <a:spcPct val="25000"/>
              </a:spcAft>
              <a:buFont typeface="Wingdings" panose="05000000000000000000" pitchFamily="2" charset="2"/>
              <a:buBlip>
                <a:blip r:embed="rId2"/>
              </a:buBlip>
              <a:defRPr sz="2000">
                <a:solidFill>
                  <a:srgbClr val="3C3E6F"/>
                </a:solidFill>
                <a:latin typeface="Arial" panose="020B0604020202020204" pitchFamily="34" charset="0"/>
              </a:defRPr>
            </a:lvl2pPr>
            <a:lvl3pPr marL="1143000" indent="-228600" algn="just" defTabSz="457200" eaLnBrk="0" hangingPunct="0">
              <a:spcBef>
                <a:spcPct val="25000"/>
              </a:spcBef>
              <a:spcAft>
                <a:spcPct val="25000"/>
              </a:spcAft>
              <a:buFont typeface="Wingdings" panose="05000000000000000000" pitchFamily="2" charset="2"/>
              <a:buBlip>
                <a:blip r:embed="rId2"/>
              </a:buBlip>
              <a:defRPr sz="2000">
                <a:solidFill>
                  <a:srgbClr val="3C3E6F"/>
                </a:solidFill>
                <a:latin typeface="Arial" panose="020B0604020202020204" pitchFamily="34" charset="0"/>
              </a:defRPr>
            </a:lvl3pPr>
            <a:lvl4pPr marL="1600200" indent="-228600" algn="just" defTabSz="457200" eaLnBrk="0" hangingPunct="0">
              <a:spcBef>
                <a:spcPct val="20000"/>
              </a:spcBef>
              <a:buFont typeface="Wingdings" panose="05000000000000000000" pitchFamily="2" charset="2"/>
              <a:buBlip>
                <a:blip r:embed="rId2"/>
              </a:buBlip>
              <a:defRPr>
                <a:solidFill>
                  <a:srgbClr val="3C3E6F"/>
                </a:solidFill>
                <a:latin typeface="Arial" panose="020B0604020202020204" pitchFamily="34" charset="0"/>
              </a:defRPr>
            </a:lvl4pPr>
            <a:lvl5pPr marL="2057400" indent="-228600" defTabSz="457200" eaLnBrk="0" hangingPunct="0">
              <a:spcBef>
                <a:spcPct val="20000"/>
              </a:spcBef>
              <a:buFont typeface="Wingdings" panose="05000000000000000000" pitchFamily="2" charset="2"/>
              <a:defRPr sz="2200">
                <a:solidFill>
                  <a:srgbClr val="3C3E6F"/>
                </a:solidFill>
                <a:latin typeface="Arial" panose="020B0604020202020204" pitchFamily="34" charset="0"/>
              </a:defRPr>
            </a:lvl5pPr>
            <a:lvl6pPr marL="2514600" indent="-228600" defTabSz="457200" eaLnBrk="0" fontAlgn="base" hangingPunct="0">
              <a:spcBef>
                <a:spcPct val="20000"/>
              </a:spcBef>
              <a:spcAft>
                <a:spcPct val="0"/>
              </a:spcAft>
              <a:buFont typeface="Wingdings" panose="05000000000000000000" pitchFamily="2" charset="2"/>
              <a:defRPr sz="2200">
                <a:solidFill>
                  <a:srgbClr val="3C3E6F"/>
                </a:solidFill>
                <a:latin typeface="Arial" panose="020B0604020202020204" pitchFamily="34" charset="0"/>
              </a:defRPr>
            </a:lvl6pPr>
            <a:lvl7pPr marL="2971800" indent="-228600" defTabSz="457200" eaLnBrk="0" fontAlgn="base" hangingPunct="0">
              <a:spcBef>
                <a:spcPct val="20000"/>
              </a:spcBef>
              <a:spcAft>
                <a:spcPct val="0"/>
              </a:spcAft>
              <a:buFont typeface="Wingdings" panose="05000000000000000000" pitchFamily="2" charset="2"/>
              <a:defRPr sz="2200">
                <a:solidFill>
                  <a:srgbClr val="3C3E6F"/>
                </a:solidFill>
                <a:latin typeface="Arial" panose="020B0604020202020204" pitchFamily="34" charset="0"/>
              </a:defRPr>
            </a:lvl7pPr>
            <a:lvl8pPr marL="3429000" indent="-228600" defTabSz="457200" eaLnBrk="0" fontAlgn="base" hangingPunct="0">
              <a:spcBef>
                <a:spcPct val="20000"/>
              </a:spcBef>
              <a:spcAft>
                <a:spcPct val="0"/>
              </a:spcAft>
              <a:buFont typeface="Wingdings" panose="05000000000000000000" pitchFamily="2" charset="2"/>
              <a:defRPr sz="2200">
                <a:solidFill>
                  <a:srgbClr val="3C3E6F"/>
                </a:solidFill>
                <a:latin typeface="Arial" panose="020B0604020202020204" pitchFamily="34" charset="0"/>
              </a:defRPr>
            </a:lvl8pPr>
            <a:lvl9pPr marL="3886200" indent="-228600" defTabSz="457200" eaLnBrk="0" fontAlgn="base" hangingPunct="0">
              <a:spcBef>
                <a:spcPct val="20000"/>
              </a:spcBef>
              <a:spcAft>
                <a:spcPct val="0"/>
              </a:spcAft>
              <a:buFont typeface="Wingdings" panose="05000000000000000000" pitchFamily="2" charset="2"/>
              <a:defRPr sz="2200">
                <a:solidFill>
                  <a:srgbClr val="3C3E6F"/>
                </a:solidFill>
                <a:latin typeface="Arial" panose="020B0604020202020204" pitchFamily="34" charset="0"/>
              </a:defRPr>
            </a:lvl9pPr>
          </a:lstStyle>
          <a:p>
            <a:pPr algn="l" eaLnBrk="1" hangingPunct="1">
              <a:spcBef>
                <a:spcPct val="0"/>
              </a:spcBef>
              <a:spcAft>
                <a:spcPct val="0"/>
              </a:spcAft>
            </a:pPr>
            <a:r>
              <a:rPr lang="et-EE" altLang="et-EE" sz="2400" dirty="0"/>
              <a:t>27.05.2025</a:t>
            </a:r>
            <a:endParaRPr lang="en-US" altLang="et-EE" sz="2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CE5F7E2E-6880-515D-0C43-3652F1F56FE5}"/>
              </a:ext>
            </a:extLst>
          </p:cNvPr>
          <p:cNvSpPr>
            <a:spLocks noGrp="1"/>
          </p:cNvSpPr>
          <p:nvPr>
            <p:ph type="title"/>
          </p:nvPr>
        </p:nvSpPr>
        <p:spPr/>
        <p:txBody>
          <a:bodyPr/>
          <a:lstStyle/>
          <a:p>
            <a:r>
              <a:rPr lang="et-EE" dirty="0"/>
              <a:t>3-2-1-129-13 p 51</a:t>
            </a:r>
          </a:p>
        </p:txBody>
      </p:sp>
      <p:sp>
        <p:nvSpPr>
          <p:cNvPr id="3" name="Sisu kohatäide 2">
            <a:extLst>
              <a:ext uri="{FF2B5EF4-FFF2-40B4-BE49-F238E27FC236}">
                <a16:creationId xmlns:a16="http://schemas.microsoft.com/office/drawing/2014/main" id="{0FF09357-162D-77F8-CEC4-47FFFAC6DAE1}"/>
              </a:ext>
            </a:extLst>
          </p:cNvPr>
          <p:cNvSpPr>
            <a:spLocks noGrp="1"/>
          </p:cNvSpPr>
          <p:nvPr>
            <p:ph idx="1"/>
          </p:nvPr>
        </p:nvSpPr>
        <p:spPr/>
        <p:txBody>
          <a:bodyPr/>
          <a:lstStyle/>
          <a:p>
            <a:r>
              <a:rPr lang="et-EE" sz="1800" dirty="0">
                <a:solidFill>
                  <a:schemeClr val="accent1"/>
                </a:solidFill>
                <a:effectLst/>
                <a:latin typeface="Arial" panose="020B0604020202020204" pitchFamily="34" charset="0"/>
                <a:ea typeface="Times New Roman" panose="02020603050405020304" pitchFamily="18" charset="0"/>
                <a:cs typeface="Arial" panose="020B0604020202020204" pitchFamily="34" charset="0"/>
              </a:rPr>
              <a:t>Maja haldava korteriühistu või valitseja tegevusetus, sh tehnosüsteemide korrasoleku kontrollimise või parandustööde korraldamata jätmine, samuti selleks vajalike otsuste tegemata jätmine ja/või korteriomanikelt raha kogumata jätmine, võib olla omakorda tema solidaarse vastutuse aluseks.</a:t>
            </a:r>
            <a:endParaRPr lang="et-EE" sz="1800" dirty="0">
              <a:solidFill>
                <a:schemeClr val="accent1"/>
              </a:solidFill>
              <a:effectLst/>
              <a:latin typeface="Arial" panose="020B0604020202020204" pitchFamily="34" charset="0"/>
              <a:ea typeface="Times New Roman" panose="02020603050405020304" pitchFamily="18" charset="0"/>
            </a:endParaRPr>
          </a:p>
          <a:p>
            <a:endParaRPr lang="et-EE" dirty="0"/>
          </a:p>
        </p:txBody>
      </p:sp>
    </p:spTree>
    <p:extLst>
      <p:ext uri="{BB962C8B-B14F-4D97-AF65-F5344CB8AC3E}">
        <p14:creationId xmlns:p14="http://schemas.microsoft.com/office/powerpoint/2010/main" val="34577779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BF73B642-0A62-6885-B5E1-19367B96718E}"/>
              </a:ext>
            </a:extLst>
          </p:cNvPr>
          <p:cNvSpPr>
            <a:spLocks noGrp="1"/>
          </p:cNvSpPr>
          <p:nvPr>
            <p:ph type="title"/>
          </p:nvPr>
        </p:nvSpPr>
        <p:spPr/>
        <p:txBody>
          <a:bodyPr/>
          <a:lstStyle/>
          <a:p>
            <a:r>
              <a:rPr lang="et-EE" dirty="0"/>
              <a:t>3-2-1-107-15 p 13</a:t>
            </a:r>
          </a:p>
        </p:txBody>
      </p:sp>
      <p:sp>
        <p:nvSpPr>
          <p:cNvPr id="3" name="Sisu kohatäide 2">
            <a:extLst>
              <a:ext uri="{FF2B5EF4-FFF2-40B4-BE49-F238E27FC236}">
                <a16:creationId xmlns:a16="http://schemas.microsoft.com/office/drawing/2014/main" id="{1D235CE5-9861-C440-51A7-820C05C16F24}"/>
              </a:ext>
            </a:extLst>
          </p:cNvPr>
          <p:cNvSpPr>
            <a:spLocks noGrp="1"/>
          </p:cNvSpPr>
          <p:nvPr>
            <p:ph idx="1"/>
          </p:nvPr>
        </p:nvSpPr>
        <p:spPr/>
        <p:txBody>
          <a:bodyPr>
            <a:normAutofit fontScale="92500" lnSpcReduction="20000"/>
          </a:bodyPr>
          <a:lstStyle/>
          <a:p>
            <a:pPr algn="just">
              <a:lnSpc>
                <a:spcPct val="120000"/>
              </a:lnSpc>
              <a:spcAft>
                <a:spcPts val="600"/>
              </a:spcAft>
              <a:buNone/>
            </a:pPr>
            <a:r>
              <a:rPr lang="et-EE" sz="1800" dirty="0">
                <a:solidFill>
                  <a:schemeClr val="accent1"/>
                </a:solidFill>
                <a:effectLst/>
                <a:latin typeface="Arial" panose="020B0604020202020204" pitchFamily="34" charset="0"/>
                <a:ea typeface="Times New Roman" panose="02020603050405020304" pitchFamily="18" charset="0"/>
                <a:cs typeface="Arial" panose="020B0604020202020204" pitchFamily="34" charset="0"/>
              </a:rPr>
              <a:t>Korterelamu elektrisüsteem on üldjuhul korteriomanike kaasomandis. Korterelamu elektrisüsteem on ühiseks kasutamiseks vajalik </a:t>
            </a:r>
            <a:r>
              <a:rPr lang="et-EE" sz="1800" dirty="0" err="1">
                <a:solidFill>
                  <a:schemeClr val="accent1"/>
                </a:solidFill>
                <a:effectLst/>
                <a:latin typeface="Arial" panose="020B0604020202020204" pitchFamily="34" charset="0"/>
                <a:ea typeface="Times New Roman" panose="02020603050405020304" pitchFamily="18" charset="0"/>
                <a:cs typeface="Arial" panose="020B0604020202020204" pitchFamily="34" charset="0"/>
              </a:rPr>
              <a:t>ühiskommunikatsioon</a:t>
            </a:r>
            <a:r>
              <a:rPr lang="et-EE" sz="1800" dirty="0">
                <a:solidFill>
                  <a:schemeClr val="accent1"/>
                </a:solidFill>
                <a:effectLst/>
                <a:latin typeface="Arial" panose="020B0604020202020204" pitchFamily="34" charset="0"/>
                <a:ea typeface="Times New Roman" panose="02020603050405020304" pitchFamily="18" charset="0"/>
                <a:cs typeface="Arial" panose="020B0604020202020204" pitchFamily="34" charset="0"/>
              </a:rPr>
              <a:t>, milleta elamu eesmärgipärane kasutamine ei ole võimalik. Elektrikilp ja selles paiknev arvesti ei ole olemuslikult elektrisüsteemist eraldi kasutatav. Seega on ka elamu elektrisüsteemist lahutamatud seadmed (nt elektrikilbid) üldjuhul korteriomanike kaasomandiks, mida korteriomanikud valdavad ja kasutavad ühiselt ning vastutavad ühiselt ka nende korrashoiu eest.</a:t>
            </a:r>
            <a:endParaRPr lang="et-EE" sz="1800" dirty="0">
              <a:solidFill>
                <a:schemeClr val="accent1"/>
              </a:solidFill>
              <a:effectLst/>
              <a:latin typeface="Arial" panose="020B0604020202020204" pitchFamily="34" charset="0"/>
              <a:ea typeface="Times New Roman" panose="02020603050405020304" pitchFamily="18" charset="0"/>
            </a:endParaRPr>
          </a:p>
          <a:p>
            <a:pPr>
              <a:buNone/>
            </a:pPr>
            <a:r>
              <a:rPr lang="et-EE" sz="1800" dirty="0">
                <a:solidFill>
                  <a:schemeClr val="accent1"/>
                </a:solidFill>
                <a:effectLst/>
                <a:latin typeface="Arial" panose="020B0604020202020204" pitchFamily="34" charset="0"/>
                <a:ea typeface="Times New Roman" panose="02020603050405020304" pitchFamily="18" charset="0"/>
              </a:rPr>
              <a:t>Kas elektrisüsteemi seadmed on käsitatavad korteriomaniku reaalosa või kõigi korteriomanike kaasomandina, saab mh arvestada asjaoluga, kas elektrienergiaga varustaja on sõlminud elektrilepingu iga korteriomanikuga eraldi või kõigi korteriomanikega ühiselt (nt korteriühistu kaudu), st kas maja varustatakse elektriga ühe või mitme liitumispunkti kaudu. Juhul, kui kortermaja varustatakse ühe liitumispunkti kaudu, on elektrisüsteem, sh elektrikilbid üldjuhul korteriomandi kaasomandi osa esemeks.</a:t>
            </a:r>
            <a:endParaRPr lang="et-EE" dirty="0">
              <a:solidFill>
                <a:schemeClr val="accent1"/>
              </a:solidFill>
            </a:endParaRPr>
          </a:p>
        </p:txBody>
      </p:sp>
    </p:spTree>
    <p:extLst>
      <p:ext uri="{BB962C8B-B14F-4D97-AF65-F5344CB8AC3E}">
        <p14:creationId xmlns:p14="http://schemas.microsoft.com/office/powerpoint/2010/main" val="41495701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728D800E-C3DB-9714-1A2F-2670C3789800}"/>
              </a:ext>
            </a:extLst>
          </p:cNvPr>
          <p:cNvSpPr>
            <a:spLocks noGrp="1"/>
          </p:cNvSpPr>
          <p:nvPr>
            <p:ph type="title"/>
          </p:nvPr>
        </p:nvSpPr>
        <p:spPr/>
        <p:txBody>
          <a:bodyPr/>
          <a:lstStyle/>
          <a:p>
            <a:r>
              <a:rPr lang="et-EE" dirty="0"/>
              <a:t>2-16-8344 p 11</a:t>
            </a:r>
          </a:p>
        </p:txBody>
      </p:sp>
      <p:sp>
        <p:nvSpPr>
          <p:cNvPr id="3" name="Sisu kohatäide 2">
            <a:extLst>
              <a:ext uri="{FF2B5EF4-FFF2-40B4-BE49-F238E27FC236}">
                <a16:creationId xmlns:a16="http://schemas.microsoft.com/office/drawing/2014/main" id="{A553C2CF-A6EE-7796-C5A4-8A0B552EB48F}"/>
              </a:ext>
            </a:extLst>
          </p:cNvPr>
          <p:cNvSpPr>
            <a:spLocks noGrp="1"/>
          </p:cNvSpPr>
          <p:nvPr>
            <p:ph idx="1"/>
          </p:nvPr>
        </p:nvSpPr>
        <p:spPr/>
        <p:txBody>
          <a:bodyPr/>
          <a:lstStyle/>
          <a:p>
            <a:r>
              <a:rPr lang="et-EE" dirty="0">
                <a:solidFill>
                  <a:schemeClr val="accent1"/>
                </a:solidFill>
              </a:rPr>
              <a:t>Juhul kui kahju sai alguse korteri reaalosas olnud seadmest või reaalosas olnud juhtmetest, mis paiknevad pärast voolumõõtjat ja peakaitset tuleb lugeda, et kahju sai alguse korteri reaalosast.</a:t>
            </a:r>
          </a:p>
        </p:txBody>
      </p:sp>
    </p:spTree>
    <p:extLst>
      <p:ext uri="{BB962C8B-B14F-4D97-AF65-F5344CB8AC3E}">
        <p14:creationId xmlns:p14="http://schemas.microsoft.com/office/powerpoint/2010/main" val="20191623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61CE7C0B-897A-56A8-1DE6-4D2AD0EDFA54}"/>
              </a:ext>
            </a:extLst>
          </p:cNvPr>
          <p:cNvSpPr>
            <a:spLocks noGrp="1"/>
          </p:cNvSpPr>
          <p:nvPr>
            <p:ph type="title"/>
          </p:nvPr>
        </p:nvSpPr>
        <p:spPr/>
        <p:txBody>
          <a:bodyPr/>
          <a:lstStyle/>
          <a:p>
            <a:r>
              <a:rPr lang="et-EE" dirty="0"/>
              <a:t>2-17-7999 p 13.3</a:t>
            </a:r>
          </a:p>
        </p:txBody>
      </p:sp>
      <p:sp>
        <p:nvSpPr>
          <p:cNvPr id="3" name="Sisu kohatäide 2">
            <a:extLst>
              <a:ext uri="{FF2B5EF4-FFF2-40B4-BE49-F238E27FC236}">
                <a16:creationId xmlns:a16="http://schemas.microsoft.com/office/drawing/2014/main" id="{D4E75444-DC46-2DC5-281F-06C1FC7B9428}"/>
              </a:ext>
            </a:extLst>
          </p:cNvPr>
          <p:cNvSpPr>
            <a:spLocks noGrp="1"/>
          </p:cNvSpPr>
          <p:nvPr>
            <p:ph idx="1"/>
          </p:nvPr>
        </p:nvSpPr>
        <p:spPr/>
        <p:txBody>
          <a:bodyPr/>
          <a:lstStyle/>
          <a:p>
            <a:r>
              <a:rPr lang="et-EE" sz="1800" dirty="0">
                <a:solidFill>
                  <a:schemeClr val="accent1"/>
                </a:solidFill>
                <a:latin typeface="Arial" panose="020B0604020202020204" pitchFamily="34" charset="0"/>
                <a:ea typeface="Times New Roman" panose="02020603050405020304" pitchFamily="18" charset="0"/>
              </a:rPr>
              <a:t>E</a:t>
            </a:r>
            <a:r>
              <a:rPr lang="et-EE" sz="1800" dirty="0">
                <a:solidFill>
                  <a:schemeClr val="accent1"/>
                </a:solidFill>
                <a:effectLst/>
                <a:latin typeface="Arial" panose="020B0604020202020204" pitchFamily="34" charset="0"/>
                <a:ea typeface="Times New Roman" panose="02020603050405020304" pitchFamily="18" charset="0"/>
              </a:rPr>
              <a:t>eltoodu kehtib ka muude kommunikatsioonide ja tehnosüsteemide kohta. Seega saavad veetorud, mis on vajalikud üksnes ühe korteri piires vee laialiviimiseks ning mis on eemaldatavad, ilma et kaasomandit või teiste korteriomanike õigusi kahjustataks, kuuluda korteriomandi eseme reaalosa hulka. </a:t>
            </a:r>
          </a:p>
          <a:p>
            <a:r>
              <a:rPr lang="et-EE" sz="1800" dirty="0">
                <a:solidFill>
                  <a:schemeClr val="accent1"/>
                </a:solidFill>
                <a:effectLst/>
                <a:latin typeface="Arial" panose="020B0604020202020204" pitchFamily="34" charset="0"/>
                <a:ea typeface="Times New Roman" panose="02020603050405020304" pitchFamily="18" charset="0"/>
              </a:rPr>
              <a:t>Eeltoodud järeldust ei mõjuta see, kui kõnealused torud läbivad korteriomanike kaasomandiosa või teise korteriomaniku korteriomandi eseme reaalosa (eriomandit).</a:t>
            </a:r>
            <a:endParaRPr lang="et-EE" dirty="0">
              <a:solidFill>
                <a:schemeClr val="accent1"/>
              </a:solidFill>
            </a:endParaRPr>
          </a:p>
        </p:txBody>
      </p:sp>
    </p:spTree>
    <p:extLst>
      <p:ext uri="{BB962C8B-B14F-4D97-AF65-F5344CB8AC3E}">
        <p14:creationId xmlns:p14="http://schemas.microsoft.com/office/powerpoint/2010/main" val="17764294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86369FCA-75AF-ED18-925B-B555C7EA1FCF}"/>
              </a:ext>
            </a:extLst>
          </p:cNvPr>
          <p:cNvSpPr>
            <a:spLocks noGrp="1"/>
          </p:cNvSpPr>
          <p:nvPr>
            <p:ph type="title"/>
          </p:nvPr>
        </p:nvSpPr>
        <p:spPr/>
        <p:txBody>
          <a:bodyPr/>
          <a:lstStyle/>
          <a:p>
            <a:r>
              <a:rPr lang="et-EE" dirty="0"/>
              <a:t>2-17-7999 p 35</a:t>
            </a:r>
          </a:p>
        </p:txBody>
      </p:sp>
      <p:sp>
        <p:nvSpPr>
          <p:cNvPr id="3" name="Sisu kohatäide 2">
            <a:extLst>
              <a:ext uri="{FF2B5EF4-FFF2-40B4-BE49-F238E27FC236}">
                <a16:creationId xmlns:a16="http://schemas.microsoft.com/office/drawing/2014/main" id="{BC7ACF6E-A720-A8C5-1FB5-BF11D0AA4EA2}"/>
              </a:ext>
            </a:extLst>
          </p:cNvPr>
          <p:cNvSpPr>
            <a:spLocks noGrp="1"/>
          </p:cNvSpPr>
          <p:nvPr>
            <p:ph idx="1"/>
          </p:nvPr>
        </p:nvSpPr>
        <p:spPr/>
        <p:txBody>
          <a:bodyPr>
            <a:normAutofit fontScale="85000" lnSpcReduction="10000"/>
          </a:bodyPr>
          <a:lstStyle/>
          <a:p>
            <a:r>
              <a:rPr lang="et-EE" sz="1800" dirty="0" err="1">
                <a:solidFill>
                  <a:schemeClr val="accent1"/>
                </a:solidFill>
                <a:effectLst/>
                <a:latin typeface="Arial" panose="020B0604020202020204" pitchFamily="34" charset="0"/>
                <a:ea typeface="Times New Roman" panose="02020603050405020304" pitchFamily="18" charset="0"/>
                <a:cs typeface="Arial" panose="020B0604020202020204" pitchFamily="34" charset="0"/>
              </a:rPr>
              <a:t>KrtS</a:t>
            </a:r>
            <a:r>
              <a:rPr lang="et-EE" sz="1800" dirty="0">
                <a:solidFill>
                  <a:schemeClr val="accent1"/>
                </a:solidFill>
                <a:effectLst/>
                <a:latin typeface="Arial" panose="020B0604020202020204" pitchFamily="34" charset="0"/>
                <a:ea typeface="Times New Roman" panose="02020603050405020304" pitchFamily="18" charset="0"/>
                <a:cs typeface="Arial" panose="020B0604020202020204" pitchFamily="34" charset="0"/>
              </a:rPr>
              <a:t> § 12 lg 2 järgi peavad korteriomanikud omavahelistes suhetes, samuti suhetes korteriühistuga järgima hea usu põhimõtet ja arvestama üksteise õigustatud huve. </a:t>
            </a:r>
          </a:p>
          <a:p>
            <a:r>
              <a:rPr lang="et-EE" sz="1800" dirty="0">
                <a:solidFill>
                  <a:schemeClr val="accent1"/>
                </a:solidFill>
                <a:effectLst/>
                <a:latin typeface="Arial" panose="020B0604020202020204" pitchFamily="34" charset="0"/>
                <a:ea typeface="Times New Roman" panose="02020603050405020304" pitchFamily="18" charset="0"/>
                <a:cs typeface="Arial" panose="020B0604020202020204" pitchFamily="34" charset="0"/>
              </a:rPr>
              <a:t>Korteriomanikul on </a:t>
            </a:r>
            <a:r>
              <a:rPr lang="et-EE" sz="1800" dirty="0" err="1">
                <a:solidFill>
                  <a:schemeClr val="accent1"/>
                </a:solidFill>
                <a:effectLst/>
                <a:latin typeface="Arial" panose="020B0604020202020204" pitchFamily="34" charset="0"/>
                <a:ea typeface="Times New Roman" panose="02020603050405020304" pitchFamily="18" charset="0"/>
                <a:cs typeface="Arial" panose="020B0604020202020204" pitchFamily="34" charset="0"/>
              </a:rPr>
              <a:t>KrtS</a:t>
            </a:r>
            <a:r>
              <a:rPr lang="et-EE" sz="1800" dirty="0">
                <a:solidFill>
                  <a:schemeClr val="accent1"/>
                </a:solidFill>
                <a:effectLst/>
                <a:latin typeface="Arial" panose="020B0604020202020204" pitchFamily="34" charset="0"/>
                <a:ea typeface="Times New Roman" panose="02020603050405020304" pitchFamily="18" charset="0"/>
                <a:cs typeface="Arial" panose="020B0604020202020204" pitchFamily="34" charset="0"/>
              </a:rPr>
              <a:t> § 30 lg 1 p 1 järgi õigus kasutada eriomandi eset oma äranägemise järgi niivõrd, kui see ei ole vastuolus seadusega või kolmanda isiku õigustatud huviga. </a:t>
            </a:r>
          </a:p>
          <a:p>
            <a:r>
              <a:rPr lang="et-EE" sz="1800" dirty="0">
                <a:solidFill>
                  <a:schemeClr val="accent1"/>
                </a:solidFill>
                <a:effectLst/>
                <a:latin typeface="Arial" panose="020B0604020202020204" pitchFamily="34" charset="0"/>
                <a:ea typeface="Times New Roman" panose="02020603050405020304" pitchFamily="18" charset="0"/>
                <a:cs typeface="Arial" panose="020B0604020202020204" pitchFamily="34" charset="0"/>
              </a:rPr>
              <a:t>Korteriomanik võib </a:t>
            </a:r>
            <a:r>
              <a:rPr lang="et-EE" sz="1800" dirty="0" err="1">
                <a:solidFill>
                  <a:schemeClr val="accent1"/>
                </a:solidFill>
                <a:effectLst/>
                <a:latin typeface="Arial" panose="020B0604020202020204" pitchFamily="34" charset="0"/>
                <a:ea typeface="Times New Roman" panose="02020603050405020304" pitchFamily="18" charset="0"/>
                <a:cs typeface="Arial" panose="020B0604020202020204" pitchFamily="34" charset="0"/>
              </a:rPr>
              <a:t>KrtS</a:t>
            </a:r>
            <a:r>
              <a:rPr lang="et-EE" sz="1800" dirty="0">
                <a:solidFill>
                  <a:schemeClr val="accent1"/>
                </a:solidFill>
                <a:effectLst/>
                <a:latin typeface="Arial" panose="020B0604020202020204" pitchFamily="34" charset="0"/>
                <a:ea typeface="Times New Roman" panose="02020603050405020304" pitchFamily="18" charset="0"/>
                <a:cs typeface="Arial" panose="020B0604020202020204" pitchFamily="34" charset="0"/>
              </a:rPr>
              <a:t> § 30 lg 2 alusel nõuda, et eriomandi ja kaasomandi eset kasutataks seaduse ning korteriomanike kokkulepete ja korteriühistu põhikirja kohaselt, ning kui eriomandi ja kaasomandi eseme kasutamine on reguleerimata, lähtutakse korteriomanike huvidest. Sellise nõude võib </a:t>
            </a:r>
            <a:r>
              <a:rPr lang="et-EE" sz="1800" dirty="0" err="1">
                <a:solidFill>
                  <a:schemeClr val="accent1"/>
                </a:solidFill>
                <a:effectLst/>
                <a:latin typeface="Arial" panose="020B0604020202020204" pitchFamily="34" charset="0"/>
                <a:ea typeface="Times New Roman" panose="02020603050405020304" pitchFamily="18" charset="0"/>
                <a:cs typeface="Arial" panose="020B0604020202020204" pitchFamily="34" charset="0"/>
              </a:rPr>
              <a:t>KrtS</a:t>
            </a:r>
            <a:r>
              <a:rPr lang="et-EE" sz="1800" dirty="0">
                <a:solidFill>
                  <a:schemeClr val="accent1"/>
                </a:solidFill>
                <a:effectLst/>
                <a:latin typeface="Arial" panose="020B0604020202020204" pitchFamily="34" charset="0"/>
                <a:ea typeface="Times New Roman" panose="02020603050405020304" pitchFamily="18" charset="0"/>
                <a:cs typeface="Arial" panose="020B0604020202020204" pitchFamily="34" charset="0"/>
              </a:rPr>
              <a:t> § 30 lg 4 järgi esitada ka korteriühistu. </a:t>
            </a:r>
          </a:p>
          <a:p>
            <a:r>
              <a:rPr lang="et-EE" sz="1800" dirty="0">
                <a:solidFill>
                  <a:schemeClr val="accent1"/>
                </a:solidFill>
                <a:effectLst/>
                <a:latin typeface="Arial" panose="020B0604020202020204" pitchFamily="34" charset="0"/>
                <a:ea typeface="Times New Roman" panose="02020603050405020304" pitchFamily="18" charset="0"/>
                <a:cs typeface="Arial" panose="020B0604020202020204" pitchFamily="34" charset="0"/>
              </a:rPr>
              <a:t>Korteriomanik on </a:t>
            </a:r>
            <a:r>
              <a:rPr lang="et-EE" sz="1800" dirty="0" err="1">
                <a:solidFill>
                  <a:schemeClr val="accent1"/>
                </a:solidFill>
                <a:effectLst/>
                <a:latin typeface="Arial" panose="020B0604020202020204" pitchFamily="34" charset="0"/>
                <a:ea typeface="Times New Roman" panose="02020603050405020304" pitchFamily="18" charset="0"/>
                <a:cs typeface="Arial" panose="020B0604020202020204" pitchFamily="34" charset="0"/>
              </a:rPr>
              <a:t>KrtS</a:t>
            </a:r>
            <a:r>
              <a:rPr lang="et-EE" sz="1800" dirty="0">
                <a:solidFill>
                  <a:schemeClr val="accent1"/>
                </a:solidFill>
                <a:effectLst/>
                <a:latin typeface="Arial" panose="020B0604020202020204" pitchFamily="34" charset="0"/>
                <a:ea typeface="Times New Roman" panose="02020603050405020304" pitchFamily="18" charset="0"/>
                <a:cs typeface="Arial" panose="020B0604020202020204" pitchFamily="34" charset="0"/>
              </a:rPr>
              <a:t> § 31 lg 1 järgi kohustatud hoidma eriomandi eset korras ning seda ja kaasomandi eset kasutades hoiduma tegevusest, mille toime teistele korteriomanikele ületab omandi tavakasutusest tekkivad mõjud, taluma mõjusid, mis jäävad neisse piiridesse ning võimaldama eriomandi eset kasutada teistel isikutel, kui see on vajalik kaasomandi eseme korrashoiuks.</a:t>
            </a:r>
            <a:endParaRPr lang="et-EE" sz="1800" dirty="0">
              <a:solidFill>
                <a:schemeClr val="accent1"/>
              </a:solidFill>
              <a:effectLst/>
              <a:latin typeface="Arial" panose="020B0604020202020204" pitchFamily="34" charset="0"/>
              <a:ea typeface="Times New Roman" panose="02020603050405020304" pitchFamily="18" charset="0"/>
            </a:endParaRPr>
          </a:p>
          <a:p>
            <a:endParaRPr lang="et-EE" dirty="0"/>
          </a:p>
        </p:txBody>
      </p:sp>
    </p:spTree>
    <p:extLst>
      <p:ext uri="{BB962C8B-B14F-4D97-AF65-F5344CB8AC3E}">
        <p14:creationId xmlns:p14="http://schemas.microsoft.com/office/powerpoint/2010/main" val="11922920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58FB7273-9BDF-4E84-BC5B-0139AB6F039D}"/>
              </a:ext>
            </a:extLst>
          </p:cNvPr>
          <p:cNvSpPr>
            <a:spLocks noGrp="1"/>
          </p:cNvSpPr>
          <p:nvPr>
            <p:ph type="title"/>
          </p:nvPr>
        </p:nvSpPr>
        <p:spPr/>
        <p:txBody>
          <a:bodyPr/>
          <a:lstStyle/>
          <a:p>
            <a:r>
              <a:rPr lang="et-EE" dirty="0"/>
              <a:t>2-17-15364 p 12</a:t>
            </a:r>
          </a:p>
        </p:txBody>
      </p:sp>
      <p:sp>
        <p:nvSpPr>
          <p:cNvPr id="3" name="Sisu kohatäide 2">
            <a:extLst>
              <a:ext uri="{FF2B5EF4-FFF2-40B4-BE49-F238E27FC236}">
                <a16:creationId xmlns:a16="http://schemas.microsoft.com/office/drawing/2014/main" id="{C7BB9EE0-9184-D4AE-EBC5-3167A1F7EFAA}"/>
              </a:ext>
            </a:extLst>
          </p:cNvPr>
          <p:cNvSpPr>
            <a:spLocks noGrp="1"/>
          </p:cNvSpPr>
          <p:nvPr>
            <p:ph idx="1"/>
          </p:nvPr>
        </p:nvSpPr>
        <p:spPr/>
        <p:txBody>
          <a:bodyPr>
            <a:normAutofit fontScale="92500" lnSpcReduction="10000"/>
          </a:bodyPr>
          <a:lstStyle/>
          <a:p>
            <a:r>
              <a:rPr lang="et-EE" sz="1800" dirty="0">
                <a:solidFill>
                  <a:schemeClr val="accent1"/>
                </a:solidFill>
                <a:effectLst/>
                <a:latin typeface="Arial" panose="020B0604020202020204" pitchFamily="34" charset="0"/>
                <a:ea typeface="Times New Roman" panose="02020603050405020304" pitchFamily="18" charset="0"/>
              </a:rPr>
              <a:t>Korteriühistul oli KÜS § 2 lg 1 ja KOS § 15 lg 6 p 2 järgi kohustus tagada kaasomandi eseme korrashoid, siis piisas hagejal kolleegiumi arvates praegusel juhul selle tõendamisest, et purunes kaasomandi eseme osaks olev vihmaveetorustik. Kostja kui korteriühistu kohustusteks oli ka vihmaveetorustiku seisundi jälgimine ja selle korrashoiu tagamine, mistõttu annab vihmaveetorustiku purunemine alust eeldada, et kostja ei täitnud eelnimetatud kohustusi nõuetekohaselt</a:t>
            </a:r>
          </a:p>
          <a:p>
            <a:r>
              <a:rPr lang="et-EE" sz="1800" dirty="0">
                <a:solidFill>
                  <a:schemeClr val="accent1"/>
                </a:solidFill>
                <a:effectLst/>
                <a:latin typeface="Arial" panose="020B0604020202020204" pitchFamily="34" charset="0"/>
                <a:ea typeface="Times New Roman" panose="02020603050405020304" pitchFamily="18" charset="0"/>
              </a:rPr>
              <a:t> Vastutusest vabanemiseks tuleb kostjal tõendada, et ta ei ole oma kohustusi rikkunud ning et ta on teinud kõik mõistlikult vajaliku selleks, et kaasomandi eset korras hoida ja hagejale kahju tekkimist vältida, näiteks et ta kontrollis vihmaveetorustiku seisukorda piisava regulaarsuse ja hoolikusega. Muu hulgas võib kostja vabaneda vastutusest juhul, kui ta tõendab VÕS § 103 lg 2 järgi, et kohustuse rikkumine oli vabandatav vääramatu jõu tõttu (vt Riigikohtu 3. detsembri 2014. a määrus tsiviilasjas nr </a:t>
            </a:r>
            <a:r>
              <a:rPr lang="et-EE" sz="1800" u="sng" dirty="0">
                <a:solidFill>
                  <a:schemeClr val="accent1"/>
                </a:solidFill>
                <a:effectLst/>
                <a:latin typeface="Arial" panose="020B0604020202020204" pitchFamily="34" charset="0"/>
                <a:ea typeface="Times New Roman" panose="02020603050405020304" pitchFamily="18" charset="0"/>
                <a:cs typeface="Arial" panose="020B0604020202020204" pitchFamily="34" charset="0"/>
                <a:hlinkClick r:id="rId2">
                  <a:extLst>
                    <a:ext uri="{A12FA001-AC4F-418D-AE19-62706E023703}">
                      <ahyp:hlinkClr xmlns:ahyp="http://schemas.microsoft.com/office/drawing/2018/hyperlinkcolor" val="tx"/>
                    </a:ext>
                  </a:extLst>
                </a:hlinkClick>
              </a:rPr>
              <a:t>3-2-1-117-14</a:t>
            </a:r>
            <a:r>
              <a:rPr lang="et-EE" sz="1800" dirty="0">
                <a:solidFill>
                  <a:schemeClr val="accent1"/>
                </a:solidFill>
                <a:effectLst/>
                <a:latin typeface="Arial" panose="020B0604020202020204" pitchFamily="34" charset="0"/>
                <a:ea typeface="Times New Roman" panose="02020603050405020304" pitchFamily="18" charset="0"/>
              </a:rPr>
              <a:t>, p 12).</a:t>
            </a:r>
          </a:p>
          <a:p>
            <a:endParaRPr lang="et-EE" dirty="0"/>
          </a:p>
        </p:txBody>
      </p:sp>
    </p:spTree>
    <p:extLst>
      <p:ext uri="{BB962C8B-B14F-4D97-AF65-F5344CB8AC3E}">
        <p14:creationId xmlns:p14="http://schemas.microsoft.com/office/powerpoint/2010/main" val="42693583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6AA8CD77-99D5-2F8A-38DD-503EC0D2F3CF}"/>
              </a:ext>
            </a:extLst>
          </p:cNvPr>
          <p:cNvSpPr>
            <a:spLocks noGrp="1"/>
          </p:cNvSpPr>
          <p:nvPr>
            <p:ph type="title"/>
          </p:nvPr>
        </p:nvSpPr>
        <p:spPr/>
        <p:txBody>
          <a:bodyPr/>
          <a:lstStyle/>
          <a:p>
            <a:r>
              <a:rPr lang="et-EE" dirty="0"/>
              <a:t>2-17-15364 p 13, 14</a:t>
            </a:r>
          </a:p>
        </p:txBody>
      </p:sp>
      <p:sp>
        <p:nvSpPr>
          <p:cNvPr id="3" name="Sisu kohatäide 2">
            <a:extLst>
              <a:ext uri="{FF2B5EF4-FFF2-40B4-BE49-F238E27FC236}">
                <a16:creationId xmlns:a16="http://schemas.microsoft.com/office/drawing/2014/main" id="{13A2DC07-0547-ED92-2497-8D9EECF222DB}"/>
              </a:ext>
            </a:extLst>
          </p:cNvPr>
          <p:cNvSpPr>
            <a:spLocks noGrp="1"/>
          </p:cNvSpPr>
          <p:nvPr>
            <p:ph idx="1"/>
          </p:nvPr>
        </p:nvSpPr>
        <p:spPr/>
        <p:txBody>
          <a:bodyPr>
            <a:normAutofit fontScale="85000" lnSpcReduction="20000"/>
          </a:bodyPr>
          <a:lstStyle/>
          <a:p>
            <a:pPr>
              <a:lnSpc>
                <a:spcPct val="115000"/>
              </a:lnSpc>
              <a:spcAft>
                <a:spcPts val="600"/>
              </a:spcAft>
            </a:pPr>
            <a:r>
              <a:rPr lang="et-EE" sz="1800" dirty="0">
                <a:solidFill>
                  <a:schemeClr val="accent1"/>
                </a:solidFill>
                <a:effectLst/>
                <a:latin typeface="Arial" panose="020B0604020202020204" pitchFamily="34" charset="0"/>
                <a:ea typeface="Times New Roman" panose="02020603050405020304" pitchFamily="18" charset="0"/>
              </a:rPr>
              <a:t>Kaasomandi eseme korrashoidmise kohustuse täitmiseks ei piisa sellest, et korteriühistu sõlmib elamu haldamiseks ja hooldamiseks lepingu kolmanda isikuga. Kolleegium leiab, et kostjal on eelnimetatud kohustuse raames mh kohustus jälgida, et kolmas isik täidaks oma lepingulisi kohustusi, mis on suunatud kostja kui KÜ kohustuste täitmisele.  </a:t>
            </a:r>
          </a:p>
          <a:p>
            <a:pPr>
              <a:lnSpc>
                <a:spcPct val="115000"/>
              </a:lnSpc>
              <a:spcAft>
                <a:spcPts val="600"/>
              </a:spcAft>
            </a:pPr>
            <a:r>
              <a:rPr lang="et-EE" sz="1800" dirty="0" err="1">
                <a:solidFill>
                  <a:schemeClr val="accent1"/>
                </a:solidFill>
                <a:effectLst/>
                <a:latin typeface="Arial" panose="020B0604020202020204" pitchFamily="34" charset="0"/>
                <a:ea typeface="Times New Roman" panose="02020603050405020304" pitchFamily="18" charset="0"/>
              </a:rPr>
              <a:t>TsÜS</a:t>
            </a:r>
            <a:r>
              <a:rPr lang="et-EE" sz="1800" dirty="0">
                <a:solidFill>
                  <a:schemeClr val="accent1"/>
                </a:solidFill>
                <a:effectLst/>
                <a:latin typeface="Arial" panose="020B0604020202020204" pitchFamily="34" charset="0"/>
                <a:ea typeface="Times New Roman" panose="02020603050405020304" pitchFamily="18" charset="0"/>
              </a:rPr>
              <a:t> § 132 lg 1 kohaselt </a:t>
            </a:r>
            <a:r>
              <a:rPr lang="et-EE" sz="1800" dirty="0">
                <a:solidFill>
                  <a:schemeClr val="accent1"/>
                </a:solidFill>
                <a:latin typeface="Arial" panose="020B0604020202020204" pitchFamily="34" charset="0"/>
                <a:ea typeface="Times New Roman" panose="02020603050405020304" pitchFamily="18" charset="0"/>
              </a:rPr>
              <a:t>i</a:t>
            </a:r>
            <a:r>
              <a:rPr lang="et-EE" sz="1800" b="0" i="0" dirty="0">
                <a:solidFill>
                  <a:schemeClr val="accent1"/>
                </a:solidFill>
                <a:effectLst/>
              </a:rPr>
              <a:t>sik vastutab teise isiku käitumise ja temast tulenevate asjaolude eest nagu oma käitumise eest või endast tulenevate asjaolude eest, kui ta kasutab seda isikut pidevalt oma majandus- või kutsetegevuses ja selle isiku käitumine ning temast tulenevad asjaolud on seotud isiku majandus- ja kutsetegevusega. Kolleegiumi hinnangul on viidatud sätte mõttes majandustegevuseks ka korteriühistu tegevus elamu haldamisel</a:t>
            </a:r>
            <a:endParaRPr lang="et-EE" sz="1800" dirty="0">
              <a:solidFill>
                <a:schemeClr val="accent1"/>
              </a:solidFill>
              <a:effectLst/>
              <a:ea typeface="Times New Roman" panose="02020603050405020304" pitchFamily="18" charset="0"/>
            </a:endParaRPr>
          </a:p>
          <a:p>
            <a:pPr algn="just">
              <a:lnSpc>
                <a:spcPct val="115000"/>
              </a:lnSpc>
              <a:spcAft>
                <a:spcPts val="600"/>
              </a:spcAft>
            </a:pPr>
            <a:r>
              <a:rPr lang="et-EE" sz="1800" dirty="0" err="1">
                <a:solidFill>
                  <a:schemeClr val="accent1"/>
                </a:solidFill>
                <a:effectLst/>
                <a:latin typeface="Arial" panose="020B0604020202020204" pitchFamily="34" charset="0"/>
                <a:ea typeface="Times New Roman" panose="02020603050405020304" pitchFamily="18" charset="0"/>
              </a:rPr>
              <a:t>TsÜS</a:t>
            </a:r>
            <a:r>
              <a:rPr lang="et-EE" sz="1800" dirty="0">
                <a:solidFill>
                  <a:schemeClr val="accent1"/>
                </a:solidFill>
                <a:effectLst/>
                <a:latin typeface="Arial" panose="020B0604020202020204" pitchFamily="34" charset="0"/>
                <a:ea typeface="Times New Roman" panose="02020603050405020304" pitchFamily="18" charset="0"/>
              </a:rPr>
              <a:t> § 132 lg-te 1 ja 2 kohaldamisel ei ole tähtsust, kas kostja kontrollis piisavalt kolmandale isikule nendevahelise lepinguga pandud kohustuste täitmist. Nende sätete järgi omistatakse (juhul, kui esinevad nende sätete kohaldamise eeldused) kostjale kolmanda isiku faktiline käitumine ja hinnatakse seejärel, kas kostjale selliselt omistatud tegevus (sh tegevusetus) kujutab endast kostja kohustuste rikkumist, ning kui kujutab, kas siis see rikkumine on VÕS § 103 lg 2 järgi vabandatav. </a:t>
            </a:r>
          </a:p>
          <a:p>
            <a:endParaRPr lang="et-EE" dirty="0"/>
          </a:p>
        </p:txBody>
      </p:sp>
    </p:spTree>
    <p:extLst>
      <p:ext uri="{BB962C8B-B14F-4D97-AF65-F5344CB8AC3E}">
        <p14:creationId xmlns:p14="http://schemas.microsoft.com/office/powerpoint/2010/main" val="28555115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E940054C-7DB9-E2C5-8115-236E2E12653D}"/>
              </a:ext>
            </a:extLst>
          </p:cNvPr>
          <p:cNvSpPr>
            <a:spLocks noGrp="1"/>
          </p:cNvSpPr>
          <p:nvPr>
            <p:ph type="title"/>
          </p:nvPr>
        </p:nvSpPr>
        <p:spPr/>
        <p:txBody>
          <a:bodyPr/>
          <a:lstStyle/>
          <a:p>
            <a:r>
              <a:rPr lang="et-EE" dirty="0"/>
              <a:t>2-18-13649</a:t>
            </a:r>
          </a:p>
        </p:txBody>
      </p:sp>
      <p:sp>
        <p:nvSpPr>
          <p:cNvPr id="3" name="Sisu kohatäide 2">
            <a:extLst>
              <a:ext uri="{FF2B5EF4-FFF2-40B4-BE49-F238E27FC236}">
                <a16:creationId xmlns:a16="http://schemas.microsoft.com/office/drawing/2014/main" id="{CF65ACD7-E1D0-EFD2-E69F-AFF93EC0C7BB}"/>
              </a:ext>
            </a:extLst>
          </p:cNvPr>
          <p:cNvSpPr>
            <a:spLocks noGrp="1"/>
          </p:cNvSpPr>
          <p:nvPr>
            <p:ph idx="1"/>
          </p:nvPr>
        </p:nvSpPr>
        <p:spPr/>
        <p:txBody>
          <a:bodyPr/>
          <a:lstStyle/>
          <a:p>
            <a:r>
              <a:rPr lang="et-EE" dirty="0"/>
              <a:t>Riigikohus pani siugtoru kaasusega paika korteriomaniku ja korteriühistu vastutuse raamid ja põhimõtted - kolmikvastutus. </a:t>
            </a:r>
          </a:p>
          <a:p>
            <a:r>
              <a:rPr lang="et-EE" dirty="0"/>
              <a:t>Kahju kannatanud korteriomaniku ees võivad vastutada: </a:t>
            </a:r>
          </a:p>
          <a:p>
            <a:pPr marL="457200" indent="-457200">
              <a:buAutoNum type="arabicParenR"/>
            </a:pPr>
            <a:r>
              <a:rPr lang="et-EE" dirty="0"/>
              <a:t>Korteriomanik – nagu lepingu alusel; </a:t>
            </a:r>
          </a:p>
          <a:p>
            <a:r>
              <a:rPr lang="et-EE" dirty="0"/>
              <a:t>2) Korteriühistu – nagu lepingu alusel; </a:t>
            </a:r>
          </a:p>
          <a:p>
            <a:r>
              <a:rPr lang="et-EE" dirty="0"/>
              <a:t>3) Solidaarselt nii korteriomanik kui ka korteriühistu (ka valitseja); </a:t>
            </a:r>
          </a:p>
          <a:p>
            <a:r>
              <a:rPr lang="et-EE" dirty="0"/>
              <a:t>4) Tegelik kahju tekitaja (nt ehitaja, teenuseosutaja; üürnik; (tootja?, ekspert?).</a:t>
            </a:r>
          </a:p>
        </p:txBody>
      </p:sp>
    </p:spTree>
    <p:extLst>
      <p:ext uri="{BB962C8B-B14F-4D97-AF65-F5344CB8AC3E}">
        <p14:creationId xmlns:p14="http://schemas.microsoft.com/office/powerpoint/2010/main" val="2100043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6F9D7F5D-E892-6FB7-EE8D-D3C4F0CB5ABD}"/>
              </a:ext>
            </a:extLst>
          </p:cNvPr>
          <p:cNvSpPr>
            <a:spLocks noGrp="1"/>
          </p:cNvSpPr>
          <p:nvPr>
            <p:ph type="title"/>
          </p:nvPr>
        </p:nvSpPr>
        <p:spPr/>
        <p:txBody>
          <a:bodyPr/>
          <a:lstStyle/>
          <a:p>
            <a:r>
              <a:rPr lang="et-EE" dirty="0"/>
              <a:t>2-18-13649 p 16</a:t>
            </a:r>
          </a:p>
        </p:txBody>
      </p:sp>
      <p:sp>
        <p:nvSpPr>
          <p:cNvPr id="3" name="Sisu kohatäide 2">
            <a:extLst>
              <a:ext uri="{FF2B5EF4-FFF2-40B4-BE49-F238E27FC236}">
                <a16:creationId xmlns:a16="http://schemas.microsoft.com/office/drawing/2014/main" id="{7ADB9FE4-2635-B694-E332-0D6CC3634BA7}"/>
              </a:ext>
            </a:extLst>
          </p:cNvPr>
          <p:cNvSpPr>
            <a:spLocks noGrp="1"/>
          </p:cNvSpPr>
          <p:nvPr>
            <p:ph idx="1"/>
          </p:nvPr>
        </p:nvSpPr>
        <p:spPr/>
        <p:txBody>
          <a:bodyPr>
            <a:normAutofit fontScale="85000" lnSpcReduction="20000"/>
          </a:bodyPr>
          <a:lstStyle/>
          <a:p>
            <a:r>
              <a:rPr lang="et-EE" dirty="0"/>
              <a:t>Esimene eeldus - korteriomaniku kohustuse rikkumine</a:t>
            </a:r>
          </a:p>
          <a:p>
            <a:r>
              <a:rPr lang="et-EE" dirty="0"/>
              <a:t>Selleks, et kahjustatud korteri omanik saaks esitada korteriomandi eri- või kaasomandiga seostuva kahju hüvitamise nõude teise korteriomaniku vastu, peab ta tõendama, et teine korteriomanik on rikkunud mõnda oma kohustust, mis seostub tema korteriomandi eriomandi või kaasomandi esemega. </a:t>
            </a:r>
          </a:p>
          <a:p>
            <a:r>
              <a:rPr lang="et-EE" dirty="0"/>
              <a:t>Järeldus: Korteriomaniku vastu saab nõude esitada, kui korteriomanik on enda kohustust rikkunud! Ei ole esmatähtis, kas on rikkunud eriomandi eset või kaasomandi eset. </a:t>
            </a:r>
          </a:p>
          <a:p>
            <a:r>
              <a:rPr lang="et-EE" dirty="0"/>
              <a:t>Kolleegium leiab, et kuigi </a:t>
            </a:r>
            <a:r>
              <a:rPr lang="et-EE" dirty="0" err="1"/>
              <a:t>KrtS</a:t>
            </a:r>
            <a:r>
              <a:rPr lang="et-EE" dirty="0"/>
              <a:t> § 31 lg 1 p 1 näeb ette korteriomaniku kohustuse hoida korras eelkõige oma eriomandi eset, on korteriomanikul kohustus aidata kaasa ka kaasomandi eseme korrashoiule. </a:t>
            </a:r>
          </a:p>
          <a:p>
            <a:r>
              <a:rPr lang="et-EE" dirty="0" err="1"/>
              <a:t>KrtS</a:t>
            </a:r>
            <a:r>
              <a:rPr lang="et-EE" dirty="0"/>
              <a:t> § 12 lg 2 - järgima hea usu põhimõtet ja arvestama üksteise õigustatud huve. </a:t>
            </a:r>
          </a:p>
          <a:p>
            <a:r>
              <a:rPr lang="et-EE" dirty="0"/>
              <a:t>AÕS § 72 lg 5 - kaasomandis olevat asja vallataks ja kasutataks kõigi kaasomanike huvides. </a:t>
            </a:r>
          </a:p>
        </p:txBody>
      </p:sp>
    </p:spTree>
    <p:extLst>
      <p:ext uri="{BB962C8B-B14F-4D97-AF65-F5344CB8AC3E}">
        <p14:creationId xmlns:p14="http://schemas.microsoft.com/office/powerpoint/2010/main" val="30061019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40FBA616-A457-F235-CE72-BE053FD29EB0}"/>
              </a:ext>
            </a:extLst>
          </p:cNvPr>
          <p:cNvSpPr>
            <a:spLocks noGrp="1"/>
          </p:cNvSpPr>
          <p:nvPr>
            <p:ph type="title"/>
          </p:nvPr>
        </p:nvSpPr>
        <p:spPr/>
        <p:txBody>
          <a:bodyPr/>
          <a:lstStyle/>
          <a:p>
            <a:r>
              <a:rPr lang="et-EE" dirty="0"/>
              <a:t>2-18-13649 p 16</a:t>
            </a:r>
          </a:p>
        </p:txBody>
      </p:sp>
      <p:sp>
        <p:nvSpPr>
          <p:cNvPr id="3" name="Sisu kohatäide 2">
            <a:extLst>
              <a:ext uri="{FF2B5EF4-FFF2-40B4-BE49-F238E27FC236}">
                <a16:creationId xmlns:a16="http://schemas.microsoft.com/office/drawing/2014/main" id="{ABA96573-3F66-51D6-C7D1-169058A0A0A5}"/>
              </a:ext>
            </a:extLst>
          </p:cNvPr>
          <p:cNvSpPr>
            <a:spLocks noGrp="1"/>
          </p:cNvSpPr>
          <p:nvPr>
            <p:ph idx="1"/>
          </p:nvPr>
        </p:nvSpPr>
        <p:spPr/>
        <p:txBody>
          <a:bodyPr/>
          <a:lstStyle/>
          <a:p>
            <a:r>
              <a:rPr lang="et-EE" dirty="0"/>
              <a:t>Kolleegiumi arvates tähendab korteriomaniku kaasomandi osa alalhoiu kohustus eelkõige keeldu kaasomandi eset lõhkuda või rikkuda, kuid see hõlmab mh ka kohustust jälgida eriomandi piires asuva kaasomandi eseme seisukorda ning viivituseta teavitada korteriühistut kaasomandi eseme kahjustumisest või kahjustumise ohust.</a:t>
            </a:r>
          </a:p>
        </p:txBody>
      </p:sp>
    </p:spTree>
    <p:extLst>
      <p:ext uri="{BB962C8B-B14F-4D97-AF65-F5344CB8AC3E}">
        <p14:creationId xmlns:p14="http://schemas.microsoft.com/office/powerpoint/2010/main" val="22382197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Pealkiri 1">
            <a:extLst>
              <a:ext uri="{FF2B5EF4-FFF2-40B4-BE49-F238E27FC236}">
                <a16:creationId xmlns:a16="http://schemas.microsoft.com/office/drawing/2014/main" id="{B72C5099-2248-4077-6B51-BA145BC5A36F}"/>
              </a:ext>
            </a:extLst>
          </p:cNvPr>
          <p:cNvSpPr>
            <a:spLocks noGrp="1"/>
          </p:cNvSpPr>
          <p:nvPr>
            <p:ph type="title"/>
          </p:nvPr>
        </p:nvSpPr>
        <p:spPr/>
        <p:txBody>
          <a:bodyPr/>
          <a:lstStyle/>
          <a:p>
            <a:r>
              <a:rPr lang="et-EE" altLang="et-EE" sz="2400" dirty="0"/>
              <a:t>Eriomand </a:t>
            </a:r>
            <a:r>
              <a:rPr lang="et-EE" altLang="et-EE" sz="2400" dirty="0" err="1"/>
              <a:t>KrtS</a:t>
            </a:r>
            <a:r>
              <a:rPr lang="et-EE" altLang="et-EE" sz="2400" dirty="0"/>
              <a:t> § 4 ja § 12 lg 2</a:t>
            </a:r>
          </a:p>
        </p:txBody>
      </p:sp>
      <p:sp>
        <p:nvSpPr>
          <p:cNvPr id="4099" name="Sisu kohatäide 2">
            <a:extLst>
              <a:ext uri="{FF2B5EF4-FFF2-40B4-BE49-F238E27FC236}">
                <a16:creationId xmlns:a16="http://schemas.microsoft.com/office/drawing/2014/main" id="{3C4C071D-32C1-9FE0-2EF1-D462019AC6FF}"/>
              </a:ext>
            </a:extLst>
          </p:cNvPr>
          <p:cNvSpPr>
            <a:spLocks noGrp="1"/>
          </p:cNvSpPr>
          <p:nvPr>
            <p:ph idx="1"/>
          </p:nvPr>
        </p:nvSpPr>
        <p:spPr/>
        <p:txBody>
          <a:bodyPr>
            <a:normAutofit fontScale="85000" lnSpcReduction="20000"/>
          </a:bodyPr>
          <a:lstStyle/>
          <a:p>
            <a:pPr algn="l">
              <a:buNone/>
            </a:pPr>
            <a:r>
              <a:rPr lang="et-EE" b="0" i="0" u="none" strike="noStrike" dirty="0">
                <a:solidFill>
                  <a:schemeClr val="accent1"/>
                </a:solidFill>
                <a:effectLst/>
                <a:latin typeface="Arial" panose="020B0604020202020204" pitchFamily="34" charset="0"/>
              </a:rPr>
              <a:t>  </a:t>
            </a:r>
            <a:r>
              <a:rPr lang="et-EE" b="0" i="0" dirty="0">
                <a:solidFill>
                  <a:schemeClr val="accent1"/>
                </a:solidFill>
                <a:effectLst/>
                <a:latin typeface="Arial" panose="020B0604020202020204" pitchFamily="34" charset="0"/>
              </a:rPr>
              <a:t>(1) Eriomandi ese on ruumiliselt piiritletud eluruum või mitteeluruum ning selle juurde kuuluvad hoone osad, mida on võimalik eraldi kasutada ning mida saab muuta, kõrvaldada või lisada kaasomandit või teise korteriomaniku õigusi kahjustamata või hoone välist kuju muutmata. Igale eriomandi esemele peab olema eraldi juurdepääs.</a:t>
            </a:r>
            <a:br>
              <a:rPr lang="et-EE" b="0" i="0" dirty="0">
                <a:solidFill>
                  <a:schemeClr val="accent1"/>
                </a:solidFill>
                <a:effectLst/>
                <a:latin typeface="Arial" panose="020B0604020202020204" pitchFamily="34" charset="0"/>
              </a:rPr>
            </a:br>
            <a:r>
              <a:rPr lang="et-EE" b="0" i="0" u="none" strike="noStrike" dirty="0">
                <a:solidFill>
                  <a:schemeClr val="accent1"/>
                </a:solidFill>
                <a:effectLst/>
                <a:latin typeface="Arial" panose="020B0604020202020204" pitchFamily="34" charset="0"/>
              </a:rPr>
              <a:t>  </a:t>
            </a:r>
            <a:r>
              <a:rPr lang="et-EE" b="0" i="0" dirty="0">
                <a:solidFill>
                  <a:schemeClr val="accent1"/>
                </a:solidFill>
                <a:effectLst/>
                <a:latin typeface="Arial" panose="020B0604020202020204" pitchFamily="34" charset="0"/>
              </a:rPr>
              <a:t>(2) Eriomandi eseme hulka võib eluruumi või mitteeluruumi koosseisus kuuluda ka püsiva markeeringuga tähistatud garaažiosa.</a:t>
            </a:r>
          </a:p>
          <a:p>
            <a:pPr algn="l">
              <a:buNone/>
            </a:pPr>
            <a:r>
              <a:rPr lang="et-EE" b="0" i="0" u="none" strike="noStrike" dirty="0">
                <a:solidFill>
                  <a:schemeClr val="accent1"/>
                </a:solidFill>
                <a:effectLst/>
                <a:latin typeface="Arial" panose="020B0604020202020204" pitchFamily="34" charset="0"/>
              </a:rPr>
              <a:t>  </a:t>
            </a:r>
            <a:r>
              <a:rPr lang="et-EE" b="0" i="0" dirty="0">
                <a:solidFill>
                  <a:schemeClr val="accent1"/>
                </a:solidFill>
                <a:effectLst/>
                <a:latin typeface="Arial" panose="020B0604020202020204" pitchFamily="34" charset="0"/>
              </a:rPr>
              <a:t>(3) Eriomandi esemeks ei ole hoone ja selle osad ega hoone püsimiseks või ohutuse tagamiseks või korteriomanike ühiseks kasutamiseks vajalikud seadmed ka siis, kui need asuvad eriomandi esemeks oleva hoone reaalosa piires.</a:t>
            </a:r>
          </a:p>
          <a:p>
            <a:pPr algn="l"/>
            <a:r>
              <a:rPr lang="et-EE" b="0" i="0" u="none" strike="noStrike" dirty="0">
                <a:solidFill>
                  <a:schemeClr val="accent1"/>
                </a:solidFill>
                <a:effectLst/>
                <a:latin typeface="Arial" panose="020B0604020202020204" pitchFamily="34" charset="0"/>
              </a:rPr>
              <a:t>  </a:t>
            </a:r>
            <a:r>
              <a:rPr lang="et-EE" b="0" i="0" dirty="0">
                <a:solidFill>
                  <a:schemeClr val="accent1"/>
                </a:solidFill>
                <a:effectLst/>
                <a:latin typeface="Arial" panose="020B0604020202020204" pitchFamily="34" charset="0"/>
              </a:rPr>
              <a:t>(4) Maatükk ning hoone osad ja seadmed, mis ei ole ühegi eriomandi ese ega ole kolmanda isiku omandis, on korteriomandi kaasomandi osa esemeks.</a:t>
            </a:r>
          </a:p>
          <a:p>
            <a:pPr algn="l"/>
            <a:r>
              <a:rPr lang="et-EE" b="0" i="0" dirty="0">
                <a:solidFill>
                  <a:schemeClr val="accent1"/>
                </a:solidFill>
                <a:effectLst/>
                <a:latin typeface="Arial" panose="020B0604020202020204" pitchFamily="34" charset="0"/>
              </a:rPr>
              <a:t>Korteriomanikud peavad omavahelistes suhetes, samuti suhetes korteriühistuga järgima hea usu põhimõtet ja arvestama üksteise õigustatud huve.</a:t>
            </a:r>
          </a:p>
          <a:p>
            <a:pPr algn="l"/>
            <a:endParaRPr lang="et-EE" b="0" i="0" dirty="0">
              <a:solidFill>
                <a:schemeClr val="accent1"/>
              </a:solidFill>
              <a:effectLst/>
              <a:latin typeface="Arial" panose="020B0604020202020204" pitchFamily="34" charset="0"/>
            </a:endParaRPr>
          </a:p>
          <a:p>
            <a:endParaRPr lang="et-EE" altLang="et-EE"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67CE9F19-1953-8A34-AA4D-DFC1E469CB8D}"/>
              </a:ext>
            </a:extLst>
          </p:cNvPr>
          <p:cNvSpPr>
            <a:spLocks noGrp="1"/>
          </p:cNvSpPr>
          <p:nvPr>
            <p:ph type="title"/>
          </p:nvPr>
        </p:nvSpPr>
        <p:spPr/>
        <p:txBody>
          <a:bodyPr/>
          <a:lstStyle/>
          <a:p>
            <a:r>
              <a:rPr lang="et-EE" dirty="0"/>
              <a:t>2-18-13649 p 17</a:t>
            </a:r>
          </a:p>
        </p:txBody>
      </p:sp>
      <p:sp>
        <p:nvSpPr>
          <p:cNvPr id="3" name="Sisu kohatäide 2">
            <a:extLst>
              <a:ext uri="{FF2B5EF4-FFF2-40B4-BE49-F238E27FC236}">
                <a16:creationId xmlns:a16="http://schemas.microsoft.com/office/drawing/2014/main" id="{A4BA8F1A-D594-5274-4C79-33D1CC86E4C8}"/>
              </a:ext>
            </a:extLst>
          </p:cNvPr>
          <p:cNvSpPr>
            <a:spLocks noGrp="1"/>
          </p:cNvSpPr>
          <p:nvPr>
            <p:ph idx="1"/>
          </p:nvPr>
        </p:nvSpPr>
        <p:spPr/>
        <p:txBody>
          <a:bodyPr>
            <a:normAutofit fontScale="92500" lnSpcReduction="10000"/>
          </a:bodyPr>
          <a:lstStyle/>
          <a:p>
            <a:r>
              <a:rPr lang="et-EE" sz="1800" dirty="0">
                <a:solidFill>
                  <a:schemeClr val="accent1"/>
                </a:solidFill>
                <a:effectLst/>
                <a:latin typeface="Arial" panose="020B0604020202020204" pitchFamily="34" charset="0"/>
                <a:ea typeface="Times New Roman" panose="02020603050405020304" pitchFamily="18" charset="0"/>
              </a:rPr>
              <a:t>Korteriomanike vastutus oma kohustuste rikkumise eest ei välista korteriühistu või muu isiku (nt </a:t>
            </a:r>
            <a:r>
              <a:rPr lang="et-EE" sz="1800" dirty="0" err="1">
                <a:solidFill>
                  <a:schemeClr val="accent1"/>
                </a:solidFill>
                <a:effectLst/>
                <a:latin typeface="Arial" panose="020B0604020202020204" pitchFamily="34" charset="0"/>
                <a:ea typeface="Times New Roman" panose="02020603050405020304" pitchFamily="18" charset="0"/>
              </a:rPr>
              <a:t>KrtS</a:t>
            </a:r>
            <a:r>
              <a:rPr lang="et-EE" sz="1800" dirty="0">
                <a:solidFill>
                  <a:schemeClr val="accent1"/>
                </a:solidFill>
                <a:effectLst/>
                <a:latin typeface="Arial" panose="020B0604020202020204" pitchFamily="34" charset="0"/>
                <a:ea typeface="Times New Roman" panose="02020603050405020304" pitchFamily="18" charset="0"/>
              </a:rPr>
              <a:t> §-s 26 sätestatud valitseja) võimalikku vastutust oma kohustuste rikkumise ees. </a:t>
            </a:r>
          </a:p>
          <a:p>
            <a:r>
              <a:rPr lang="et-EE" sz="1800" dirty="0">
                <a:solidFill>
                  <a:schemeClr val="accent1"/>
                </a:solidFill>
                <a:effectLst/>
                <a:latin typeface="Arial" panose="020B0604020202020204" pitchFamily="34" charset="0"/>
                <a:ea typeface="Times New Roman" panose="02020603050405020304" pitchFamily="18" charset="0"/>
              </a:rPr>
              <a:t>Need isikud võivad VÕS § 137 lg 1 järgi vastutada kahju hüvitamise eest solidaarselt korteriomanikuga (Riigikohtu 11. detsembri 2013. a otsus tsiviilasjas nr </a:t>
            </a:r>
            <a:r>
              <a:rPr lang="et-EE" sz="1800" u="sng" dirty="0">
                <a:solidFill>
                  <a:schemeClr val="accent1"/>
                </a:solidFill>
                <a:effectLst/>
                <a:latin typeface="Arial" panose="020B0604020202020204" pitchFamily="34" charset="0"/>
                <a:ea typeface="Times New Roman" panose="02020603050405020304" pitchFamily="18" charset="0"/>
                <a:hlinkClick r:id="rId2">
                  <a:extLst>
                    <a:ext uri="{A12FA001-AC4F-418D-AE19-62706E023703}">
                      <ahyp:hlinkClr xmlns:ahyp="http://schemas.microsoft.com/office/drawing/2018/hyperlinkcolor" val="tx"/>
                    </a:ext>
                  </a:extLst>
                </a:hlinkClick>
              </a:rPr>
              <a:t>3-2-1-129-13</a:t>
            </a:r>
            <a:r>
              <a:rPr lang="et-EE" sz="1800" dirty="0">
                <a:solidFill>
                  <a:schemeClr val="accent1"/>
                </a:solidFill>
                <a:effectLst/>
                <a:latin typeface="Arial" panose="020B0604020202020204" pitchFamily="34" charset="0"/>
                <a:ea typeface="Times New Roman" panose="02020603050405020304" pitchFamily="18" charset="0"/>
              </a:rPr>
              <a:t>, p 51) juhul, kui on tuvastatud, et rikutud on mõnda korteriomandite kaasomandi osa eseme valitsemisega seotud kohustust, mida korteriomanikud täidavad </a:t>
            </a:r>
            <a:r>
              <a:rPr lang="et-EE" sz="1800" dirty="0" err="1">
                <a:solidFill>
                  <a:schemeClr val="accent1"/>
                </a:solidFill>
                <a:effectLst/>
                <a:latin typeface="Arial" panose="020B0604020202020204" pitchFamily="34" charset="0"/>
                <a:ea typeface="Times New Roman" panose="02020603050405020304" pitchFamily="18" charset="0"/>
              </a:rPr>
              <a:t>KrtS</a:t>
            </a:r>
            <a:r>
              <a:rPr lang="et-EE" sz="1800" dirty="0">
                <a:solidFill>
                  <a:schemeClr val="accent1"/>
                </a:solidFill>
                <a:effectLst/>
                <a:latin typeface="Arial" panose="020B0604020202020204" pitchFamily="34" charset="0"/>
                <a:ea typeface="Times New Roman" panose="02020603050405020304" pitchFamily="18" charset="0"/>
              </a:rPr>
              <a:t> § 12 lg 1, § 34 lg-te 1 ja 2 kohaselt korteriühistu kaudu (korteriomandite kaasomandi osa eseme valitsemise kohustus).</a:t>
            </a:r>
          </a:p>
          <a:p>
            <a:r>
              <a:rPr lang="et-EE" sz="1800" dirty="0">
                <a:solidFill>
                  <a:schemeClr val="accent1"/>
                </a:solidFill>
                <a:effectLst/>
                <a:latin typeface="Arial" panose="020B0604020202020204" pitchFamily="34" charset="0"/>
                <a:ea typeface="Times New Roman" panose="02020603050405020304" pitchFamily="18" charset="0"/>
              </a:rPr>
              <a:t>Korteriomandite kaasomandi osa eseme valitsemise kohustus tähendab eelkõige korteriomanike ühist ning korteriühistu kaudu täidetavat kohustust tagada korteriomandite kaasomandi osa eseme korrashoid, remont ja korteriomanditeks jaotatud ehitise säilitamine ja hoidmine korteriomanike määratud seisukorras.</a:t>
            </a:r>
          </a:p>
          <a:p>
            <a:endParaRPr lang="et-EE" dirty="0"/>
          </a:p>
        </p:txBody>
      </p:sp>
    </p:spTree>
    <p:extLst>
      <p:ext uri="{BB962C8B-B14F-4D97-AF65-F5344CB8AC3E}">
        <p14:creationId xmlns:p14="http://schemas.microsoft.com/office/powerpoint/2010/main" val="34127351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8505DE3B-CF12-FA2E-D8C5-384D560FFE55}"/>
              </a:ext>
            </a:extLst>
          </p:cNvPr>
          <p:cNvSpPr>
            <a:spLocks noGrp="1"/>
          </p:cNvSpPr>
          <p:nvPr>
            <p:ph type="title"/>
          </p:nvPr>
        </p:nvSpPr>
        <p:spPr/>
        <p:txBody>
          <a:bodyPr/>
          <a:lstStyle/>
          <a:p>
            <a:r>
              <a:rPr lang="et-EE" dirty="0"/>
              <a:t>2-18-13649 p 17</a:t>
            </a:r>
          </a:p>
        </p:txBody>
      </p:sp>
      <p:sp>
        <p:nvSpPr>
          <p:cNvPr id="3" name="Sisu kohatäide 2">
            <a:extLst>
              <a:ext uri="{FF2B5EF4-FFF2-40B4-BE49-F238E27FC236}">
                <a16:creationId xmlns:a16="http://schemas.microsoft.com/office/drawing/2014/main" id="{CA921309-F13D-FA9F-7265-D75478812EA3}"/>
              </a:ext>
            </a:extLst>
          </p:cNvPr>
          <p:cNvSpPr>
            <a:spLocks noGrp="1"/>
          </p:cNvSpPr>
          <p:nvPr>
            <p:ph idx="1"/>
          </p:nvPr>
        </p:nvSpPr>
        <p:spPr/>
        <p:txBody>
          <a:bodyPr/>
          <a:lstStyle/>
          <a:p>
            <a:r>
              <a:rPr lang="et-EE" sz="1800" dirty="0">
                <a:solidFill>
                  <a:schemeClr val="accent1"/>
                </a:solidFill>
                <a:effectLst/>
                <a:latin typeface="Arial" panose="020B0604020202020204" pitchFamily="34" charset="0"/>
                <a:ea typeface="Times New Roman" panose="02020603050405020304" pitchFamily="18" charset="0"/>
              </a:rPr>
              <a:t>Korteriühistu vastutab üksiku korteriomaniku suhtes oma korteriomandite kaasomandi osa eseme valitsemise kohustuse rikkumise korral </a:t>
            </a:r>
            <a:r>
              <a:rPr lang="et-EE" sz="1800" dirty="0" err="1">
                <a:solidFill>
                  <a:schemeClr val="accent1"/>
                </a:solidFill>
                <a:effectLst/>
                <a:latin typeface="Arial" panose="020B0604020202020204" pitchFamily="34" charset="0"/>
                <a:ea typeface="Times New Roman" panose="02020603050405020304" pitchFamily="18" charset="0"/>
              </a:rPr>
              <a:t>KrtS</a:t>
            </a:r>
            <a:r>
              <a:rPr lang="et-EE" sz="1800" dirty="0">
                <a:solidFill>
                  <a:schemeClr val="accent1"/>
                </a:solidFill>
                <a:effectLst/>
                <a:latin typeface="Arial" panose="020B0604020202020204" pitchFamily="34" charset="0"/>
                <a:ea typeface="Times New Roman" panose="02020603050405020304" pitchFamily="18" charset="0"/>
              </a:rPr>
              <a:t> § 12 lg 1 ja § 34 lg 2 ning VÕS § 115 jt alusel (vt otsuse p 13). </a:t>
            </a:r>
          </a:p>
          <a:p>
            <a:r>
              <a:rPr lang="et-EE" sz="1800" dirty="0" err="1">
                <a:solidFill>
                  <a:schemeClr val="accent1"/>
                </a:solidFill>
                <a:effectLst/>
                <a:latin typeface="Arial" panose="020B0604020202020204" pitchFamily="34" charset="0"/>
                <a:ea typeface="Times New Roman" panose="02020603050405020304" pitchFamily="18" charset="0"/>
              </a:rPr>
              <a:t>KrtS</a:t>
            </a:r>
            <a:r>
              <a:rPr lang="et-EE" sz="1800" dirty="0">
                <a:solidFill>
                  <a:schemeClr val="accent1"/>
                </a:solidFill>
                <a:effectLst/>
                <a:latin typeface="Arial" panose="020B0604020202020204" pitchFamily="34" charset="0"/>
                <a:ea typeface="Times New Roman" panose="02020603050405020304" pitchFamily="18" charset="0"/>
              </a:rPr>
              <a:t> § 34 lg 3 kohaldub juhtudel, kus korteriühistu ei ole oma kohustusi rikkunud, kuid kõik korteriomanikud vastutavad solidaarselt kannatanule tekitatud kahju eest. Selliseks olukorraks on nt korteriomanike riskivastutuse juhtumid VÕS §-de 1056 ja 1059 järgi.</a:t>
            </a:r>
          </a:p>
          <a:p>
            <a:endParaRPr lang="et-EE" dirty="0"/>
          </a:p>
        </p:txBody>
      </p:sp>
    </p:spTree>
    <p:extLst>
      <p:ext uri="{BB962C8B-B14F-4D97-AF65-F5344CB8AC3E}">
        <p14:creationId xmlns:p14="http://schemas.microsoft.com/office/powerpoint/2010/main" val="11727108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D9D9D8C3-B29A-A20E-65F1-09EAD5AC578C}"/>
              </a:ext>
            </a:extLst>
          </p:cNvPr>
          <p:cNvSpPr>
            <a:spLocks noGrp="1"/>
          </p:cNvSpPr>
          <p:nvPr>
            <p:ph type="title"/>
          </p:nvPr>
        </p:nvSpPr>
        <p:spPr/>
        <p:txBody>
          <a:bodyPr/>
          <a:lstStyle/>
          <a:p>
            <a:r>
              <a:rPr lang="et-EE" dirty="0"/>
              <a:t>2-18-13649 p 18</a:t>
            </a:r>
          </a:p>
        </p:txBody>
      </p:sp>
      <p:sp>
        <p:nvSpPr>
          <p:cNvPr id="3" name="Sisu kohatäide 2">
            <a:extLst>
              <a:ext uri="{FF2B5EF4-FFF2-40B4-BE49-F238E27FC236}">
                <a16:creationId xmlns:a16="http://schemas.microsoft.com/office/drawing/2014/main" id="{8147F22F-9C56-F7D5-40F8-9021FDCF0D22}"/>
              </a:ext>
            </a:extLst>
          </p:cNvPr>
          <p:cNvSpPr>
            <a:spLocks noGrp="1"/>
          </p:cNvSpPr>
          <p:nvPr>
            <p:ph idx="1"/>
          </p:nvPr>
        </p:nvSpPr>
        <p:spPr/>
        <p:txBody>
          <a:bodyPr>
            <a:normAutofit/>
          </a:bodyPr>
          <a:lstStyle/>
          <a:p>
            <a:pPr algn="just">
              <a:lnSpc>
                <a:spcPct val="115000"/>
              </a:lnSpc>
              <a:spcAft>
                <a:spcPts val="600"/>
              </a:spcAft>
              <a:buNone/>
            </a:pPr>
            <a:r>
              <a:rPr lang="et-EE" sz="1800" dirty="0">
                <a:solidFill>
                  <a:schemeClr val="accent1"/>
                </a:solidFill>
                <a:effectLst/>
                <a:latin typeface="Arial" panose="020B0604020202020204" pitchFamily="34" charset="0"/>
                <a:ea typeface="Times New Roman" panose="02020603050405020304" pitchFamily="18" charset="0"/>
              </a:rPr>
              <a:t>Kolleegium leiab, et olukorras, kus kahjustatud korteri omanikule on tekkinud kahju korteriomandite kaasomandi osa esemest ja ükski korteriomanik ega korteriühistu ei ole oma kohustusi rikkunud, saab kahjustatud korteri omanik nõuda kahju hüvitamist ikkagi korteriühistult.</a:t>
            </a:r>
          </a:p>
          <a:p>
            <a:pPr algn="just">
              <a:lnSpc>
                <a:spcPct val="115000"/>
              </a:lnSpc>
              <a:spcAft>
                <a:spcPts val="600"/>
              </a:spcAft>
            </a:pPr>
            <a:r>
              <a:rPr lang="et-EE" sz="1800" dirty="0">
                <a:solidFill>
                  <a:schemeClr val="accent1"/>
                </a:solidFill>
                <a:effectLst/>
                <a:latin typeface="Arial" panose="020B0604020202020204" pitchFamily="34" charset="0"/>
                <a:ea typeface="Times New Roman" panose="02020603050405020304" pitchFamily="18" charset="0"/>
              </a:rPr>
              <a:t>Korteriomanik, kelle korteriomandi eriomandi esemele ning tema ainukasutusse antud kaasomandi esemele on tekkinud kahju tulenevalt korteriomanike kaasomandi esemest, mis ei ole tingitud mõne üksiku korteriomaniku ega korteriühistu kohustuse rikkumisest, nõuda selle kahju hüvitamist teistelt korteriomanikelt korteriühistu kaudu </a:t>
            </a:r>
            <a:r>
              <a:rPr lang="et-EE" sz="1800" dirty="0" err="1">
                <a:solidFill>
                  <a:schemeClr val="accent1"/>
                </a:solidFill>
                <a:effectLst/>
                <a:latin typeface="Arial" panose="020B0604020202020204" pitchFamily="34" charset="0"/>
                <a:ea typeface="Times New Roman" panose="02020603050405020304" pitchFamily="18" charset="0"/>
              </a:rPr>
              <a:t>KrtS</a:t>
            </a:r>
            <a:r>
              <a:rPr lang="et-EE" sz="1800" dirty="0">
                <a:solidFill>
                  <a:schemeClr val="accent1"/>
                </a:solidFill>
                <a:effectLst/>
                <a:latin typeface="Arial" panose="020B0604020202020204" pitchFamily="34" charset="0"/>
                <a:ea typeface="Times New Roman" panose="02020603050405020304" pitchFamily="18" charset="0"/>
              </a:rPr>
              <a:t> § 12 lg 2 ja AÕS § 72 lg 5 teise lause alusel.</a:t>
            </a:r>
          </a:p>
          <a:p>
            <a:endParaRPr lang="et-EE" dirty="0"/>
          </a:p>
        </p:txBody>
      </p:sp>
    </p:spTree>
    <p:extLst>
      <p:ext uri="{BB962C8B-B14F-4D97-AF65-F5344CB8AC3E}">
        <p14:creationId xmlns:p14="http://schemas.microsoft.com/office/powerpoint/2010/main" val="323150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25AECE17-778F-EA64-00C1-2C721EACA96B}"/>
              </a:ext>
            </a:extLst>
          </p:cNvPr>
          <p:cNvSpPr>
            <a:spLocks noGrp="1"/>
          </p:cNvSpPr>
          <p:nvPr>
            <p:ph type="title"/>
          </p:nvPr>
        </p:nvSpPr>
        <p:spPr/>
        <p:txBody>
          <a:bodyPr/>
          <a:lstStyle/>
          <a:p>
            <a:r>
              <a:rPr lang="et-EE" dirty="0">
                <a:latin typeface="Arial" panose="020B0604020202020204" pitchFamily="34" charset="0"/>
                <a:ea typeface="Times New Roman" panose="02020603050405020304" pitchFamily="18" charset="0"/>
              </a:rPr>
              <a:t>2-18-13649 p 19</a:t>
            </a:r>
            <a:br>
              <a:rPr lang="et-EE" dirty="0">
                <a:latin typeface="Arial" panose="020B0604020202020204" pitchFamily="34" charset="0"/>
                <a:ea typeface="Times New Roman" panose="02020603050405020304" pitchFamily="18" charset="0"/>
              </a:rPr>
            </a:br>
            <a:endParaRPr lang="et-EE" dirty="0"/>
          </a:p>
        </p:txBody>
      </p:sp>
      <p:sp>
        <p:nvSpPr>
          <p:cNvPr id="3" name="Sisu kohatäide 2">
            <a:extLst>
              <a:ext uri="{FF2B5EF4-FFF2-40B4-BE49-F238E27FC236}">
                <a16:creationId xmlns:a16="http://schemas.microsoft.com/office/drawing/2014/main" id="{9751FAC0-FB21-DFE0-F562-6124D4B90E4E}"/>
              </a:ext>
            </a:extLst>
          </p:cNvPr>
          <p:cNvSpPr>
            <a:spLocks noGrp="1"/>
          </p:cNvSpPr>
          <p:nvPr>
            <p:ph idx="1"/>
          </p:nvPr>
        </p:nvSpPr>
        <p:spPr/>
        <p:txBody>
          <a:bodyPr/>
          <a:lstStyle/>
          <a:p>
            <a:pPr algn="just">
              <a:lnSpc>
                <a:spcPct val="115000"/>
              </a:lnSpc>
              <a:spcAft>
                <a:spcPts val="600"/>
              </a:spcAft>
            </a:pPr>
            <a:r>
              <a:rPr lang="et-EE" sz="1800" dirty="0">
                <a:solidFill>
                  <a:schemeClr val="accent1"/>
                </a:solidFill>
                <a:effectLst/>
                <a:latin typeface="Arial" panose="020B0604020202020204" pitchFamily="34" charset="0"/>
                <a:ea typeface="Times New Roman" panose="02020603050405020304" pitchFamily="18" charset="0"/>
              </a:rPr>
              <a:t>Kolleegium leiab, et </a:t>
            </a:r>
            <a:r>
              <a:rPr lang="et-EE" sz="1800" dirty="0" err="1">
                <a:solidFill>
                  <a:schemeClr val="accent1"/>
                </a:solidFill>
                <a:effectLst/>
                <a:latin typeface="Arial" panose="020B0604020202020204" pitchFamily="34" charset="0"/>
                <a:ea typeface="Times New Roman" panose="02020603050405020304" pitchFamily="18" charset="0"/>
              </a:rPr>
              <a:t>KrtS</a:t>
            </a:r>
            <a:r>
              <a:rPr lang="et-EE" sz="1800" dirty="0">
                <a:solidFill>
                  <a:schemeClr val="accent1"/>
                </a:solidFill>
                <a:effectLst/>
                <a:latin typeface="Arial" panose="020B0604020202020204" pitchFamily="34" charset="0"/>
                <a:ea typeface="Times New Roman" panose="02020603050405020304" pitchFamily="18" charset="0"/>
              </a:rPr>
              <a:t> § 12 lg 2 ning AÕS § 72 lg 5 teise lause ja § 75 lg 1 järgi on kahjustatud korteriomanikule hüvitatavaks kahjuks eelkõige kahjustatud korteriomaniku korteriomandi eriomandi eseme ning tema ainukasutusse antud kaasomandi eseme senise seisundi taastamiseks mõistlikult vajalikud kulud (s.o ehitise osade parandamine, asendamine ja siseviimistlus). Selle sätte alusel hüvitatava kahju ärahoidmine on hõlmatud </a:t>
            </a:r>
            <a:r>
              <a:rPr lang="et-EE" sz="1800" dirty="0" err="1">
                <a:solidFill>
                  <a:schemeClr val="accent1"/>
                </a:solidFill>
                <a:effectLst/>
                <a:latin typeface="Arial" panose="020B0604020202020204" pitchFamily="34" charset="0"/>
                <a:ea typeface="Times New Roman" panose="02020603050405020304" pitchFamily="18" charset="0"/>
              </a:rPr>
              <a:t>KrtS</a:t>
            </a:r>
            <a:r>
              <a:rPr lang="et-EE" sz="1800" dirty="0">
                <a:solidFill>
                  <a:schemeClr val="accent1"/>
                </a:solidFill>
                <a:effectLst/>
                <a:latin typeface="Arial" panose="020B0604020202020204" pitchFamily="34" charset="0"/>
                <a:ea typeface="Times New Roman" panose="02020603050405020304" pitchFamily="18" charset="0"/>
              </a:rPr>
              <a:t> § 12 lg 2 ning AÕS § 72 lg 5 teise lause ja § 75 lg 1 kaitse-eesmärgiga.</a:t>
            </a:r>
          </a:p>
          <a:p>
            <a:pPr algn="just">
              <a:lnSpc>
                <a:spcPct val="115000"/>
              </a:lnSpc>
              <a:spcAft>
                <a:spcPts val="600"/>
              </a:spcAft>
            </a:pPr>
            <a:r>
              <a:rPr lang="et-EE" sz="1800" dirty="0">
                <a:solidFill>
                  <a:schemeClr val="accent1"/>
                </a:solidFill>
                <a:effectLst/>
                <a:latin typeface="Arial" panose="020B0604020202020204" pitchFamily="34" charset="0"/>
                <a:ea typeface="Times New Roman" panose="02020603050405020304" pitchFamily="18" charset="0"/>
              </a:rPr>
              <a:t>Muu kahju (nt eriomandi piires olevatele vallasasjadele tekkinud kahju)</a:t>
            </a:r>
            <a:r>
              <a:rPr lang="et-EE" sz="1800" i="1" dirty="0">
                <a:solidFill>
                  <a:schemeClr val="accent1"/>
                </a:solidFill>
                <a:effectLst/>
                <a:latin typeface="Arial" panose="020B0604020202020204" pitchFamily="34" charset="0"/>
                <a:ea typeface="Times New Roman" panose="02020603050405020304" pitchFamily="18" charset="0"/>
              </a:rPr>
              <a:t> </a:t>
            </a:r>
            <a:r>
              <a:rPr lang="et-EE" sz="1800" dirty="0">
                <a:solidFill>
                  <a:schemeClr val="accent1"/>
                </a:solidFill>
                <a:effectLst/>
                <a:latin typeface="Arial" panose="020B0604020202020204" pitchFamily="34" charset="0"/>
                <a:ea typeface="Times New Roman" panose="02020603050405020304" pitchFamily="18" charset="0"/>
              </a:rPr>
              <a:t>hüvitatakse kohustuse rikkumise korral.</a:t>
            </a:r>
          </a:p>
          <a:p>
            <a:endParaRPr lang="et-EE" dirty="0"/>
          </a:p>
        </p:txBody>
      </p:sp>
    </p:spTree>
    <p:extLst>
      <p:ext uri="{BB962C8B-B14F-4D97-AF65-F5344CB8AC3E}">
        <p14:creationId xmlns:p14="http://schemas.microsoft.com/office/powerpoint/2010/main" val="14843168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FBE0D7F4-FB74-AB24-1635-705CE74D974D}"/>
              </a:ext>
            </a:extLst>
          </p:cNvPr>
          <p:cNvSpPr>
            <a:spLocks noGrp="1"/>
          </p:cNvSpPr>
          <p:nvPr>
            <p:ph type="title"/>
          </p:nvPr>
        </p:nvSpPr>
        <p:spPr/>
        <p:txBody>
          <a:bodyPr/>
          <a:lstStyle/>
          <a:p>
            <a:r>
              <a:rPr lang="et-EE" dirty="0"/>
              <a:t>2-18-13649 p 21</a:t>
            </a:r>
          </a:p>
        </p:txBody>
      </p:sp>
      <p:sp>
        <p:nvSpPr>
          <p:cNvPr id="3" name="Sisu kohatäide 2">
            <a:extLst>
              <a:ext uri="{FF2B5EF4-FFF2-40B4-BE49-F238E27FC236}">
                <a16:creationId xmlns:a16="http://schemas.microsoft.com/office/drawing/2014/main" id="{2D1B47B6-5559-82DA-7268-656009D8A16C}"/>
              </a:ext>
            </a:extLst>
          </p:cNvPr>
          <p:cNvSpPr>
            <a:spLocks noGrp="1"/>
          </p:cNvSpPr>
          <p:nvPr>
            <p:ph idx="1"/>
          </p:nvPr>
        </p:nvSpPr>
        <p:spPr/>
        <p:txBody>
          <a:bodyPr>
            <a:normAutofit fontScale="92500" lnSpcReduction="10000"/>
          </a:bodyPr>
          <a:lstStyle/>
          <a:p>
            <a:r>
              <a:rPr lang="et-EE" dirty="0"/>
              <a:t>Kui kahjustatud korteri omanik tõendab, et kahjustav asjaolu (nt veeleke) lähtus teise korteriomandi eriomandi piirest, tuleb hea usu põhimõtte järgi eeldada, et teise korteriomandi omanik rikkus oma kohustust. </a:t>
            </a:r>
          </a:p>
          <a:p>
            <a:r>
              <a:rPr lang="et-EE" dirty="0"/>
              <a:t>Vastutusest vabanemiseks peab see korteriomanik tõendama, et kahjustav asjaolu tulenes korteriomanike kaasomandi esemest (nt veetorustikust) ja ta ei ole oma kohustusi rikkunud või tema rikkumine on vabandatav (vt ka Riigikohtu 11. detsembri 2013. a otsus tsiviilasjas nr 3-2-1-129-13, p-d 25 ja 49). Eeltoodu kohaldub ka olukorras, kus kahju hüvitamist nõutakse korteriühistult. </a:t>
            </a:r>
          </a:p>
          <a:p>
            <a:r>
              <a:rPr lang="et-EE" i="1" dirty="0"/>
              <a:t>Seega kahju kannatanu ei pea tõendama kohustuse rikkumist, vaid kahju lähtekohta - siis teine korteriomanik (kelle eriomandi piirest kahjulik mõjutus lähtus) peab tõendama, et ta ei ole rikkunud.</a:t>
            </a:r>
          </a:p>
        </p:txBody>
      </p:sp>
    </p:spTree>
    <p:extLst>
      <p:ext uri="{BB962C8B-B14F-4D97-AF65-F5344CB8AC3E}">
        <p14:creationId xmlns:p14="http://schemas.microsoft.com/office/powerpoint/2010/main" val="20549709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AAEC4AAA-74F7-70F3-412F-90616F4A7B00}"/>
              </a:ext>
            </a:extLst>
          </p:cNvPr>
          <p:cNvSpPr>
            <a:spLocks noGrp="1"/>
          </p:cNvSpPr>
          <p:nvPr>
            <p:ph type="title"/>
          </p:nvPr>
        </p:nvSpPr>
        <p:spPr/>
        <p:txBody>
          <a:bodyPr/>
          <a:lstStyle/>
          <a:p>
            <a:r>
              <a:rPr lang="et-EE" dirty="0"/>
              <a:t>2-18-13649 p 22</a:t>
            </a:r>
          </a:p>
        </p:txBody>
      </p:sp>
      <p:sp>
        <p:nvSpPr>
          <p:cNvPr id="3" name="Sisu kohatäide 2">
            <a:extLst>
              <a:ext uri="{FF2B5EF4-FFF2-40B4-BE49-F238E27FC236}">
                <a16:creationId xmlns:a16="http://schemas.microsoft.com/office/drawing/2014/main" id="{5408D16A-4373-D2A2-9416-90E5C0A83F24}"/>
              </a:ext>
            </a:extLst>
          </p:cNvPr>
          <p:cNvSpPr>
            <a:spLocks noGrp="1"/>
          </p:cNvSpPr>
          <p:nvPr>
            <p:ph idx="1"/>
          </p:nvPr>
        </p:nvSpPr>
        <p:spPr/>
        <p:txBody>
          <a:bodyPr>
            <a:normAutofit lnSpcReduction="10000"/>
          </a:bodyPr>
          <a:lstStyle/>
          <a:p>
            <a:r>
              <a:rPr lang="et-EE" sz="1800" dirty="0">
                <a:solidFill>
                  <a:schemeClr val="accent1"/>
                </a:solidFill>
                <a:effectLst/>
                <a:latin typeface="Arial" panose="020B0604020202020204" pitchFamily="34" charset="0"/>
                <a:ea typeface="Times New Roman" panose="02020603050405020304" pitchFamily="18" charset="0"/>
              </a:rPr>
              <a:t>Otstarbekas on kaasata korteriomanike vahelise kahju hüvitamise nõude lahendamise menetlusse üksnes need korteriomanikud, kelle õigusi asja lahendamine otseselt puudutab. </a:t>
            </a:r>
          </a:p>
          <a:p>
            <a:r>
              <a:rPr lang="et-EE" sz="1800" dirty="0">
                <a:solidFill>
                  <a:schemeClr val="accent1"/>
                </a:solidFill>
                <a:effectLst/>
                <a:latin typeface="Arial" panose="020B0604020202020204" pitchFamily="34" charset="0"/>
                <a:ea typeface="Times New Roman" panose="02020603050405020304" pitchFamily="18" charset="0"/>
              </a:rPr>
              <a:t>Näiteks kui üks korteriomanik esitab teise korteriomaniku vastu nõude eriomandi esemele tekitatud kahju hüvitamiseks, on puudutatud korteriomanikeks eelduslikult ainult vaidlevad korteriomanikud.</a:t>
            </a:r>
          </a:p>
          <a:p>
            <a:r>
              <a:rPr lang="et-EE" sz="1800" dirty="0">
                <a:solidFill>
                  <a:schemeClr val="accent1"/>
                </a:solidFill>
                <a:effectLst/>
                <a:latin typeface="Arial" panose="020B0604020202020204" pitchFamily="34" charset="0"/>
                <a:ea typeface="Times New Roman" panose="02020603050405020304" pitchFamily="18" charset="0"/>
              </a:rPr>
              <a:t>Kui korteriomaniku nõude on omandanud õigusjärglane (nt kindlustusandja VÕS § 492 lg 1 alusel), ei tule seda korteriomanikku menetlusse kaasata, tema asemel osaleb menetluses õigusjärglane. </a:t>
            </a:r>
          </a:p>
          <a:p>
            <a:r>
              <a:rPr lang="et-EE" sz="1800" dirty="0">
                <a:solidFill>
                  <a:schemeClr val="accent1"/>
                </a:solidFill>
                <a:effectLst/>
                <a:latin typeface="Arial" panose="020B0604020202020204" pitchFamily="34" charset="0"/>
                <a:ea typeface="Times New Roman" panose="02020603050405020304" pitchFamily="18" charset="0"/>
              </a:rPr>
              <a:t>Kolleegium leiab, et kui kahjustatud korteri omaniku kahju hüvitamise nõue põhineb </a:t>
            </a:r>
            <a:r>
              <a:rPr lang="et-EE" sz="1800" dirty="0" err="1">
                <a:solidFill>
                  <a:schemeClr val="accent1"/>
                </a:solidFill>
                <a:effectLst/>
                <a:latin typeface="Arial" panose="020B0604020202020204" pitchFamily="34" charset="0"/>
                <a:ea typeface="Times New Roman" panose="02020603050405020304" pitchFamily="18" charset="0"/>
              </a:rPr>
              <a:t>KrtS</a:t>
            </a:r>
            <a:r>
              <a:rPr lang="et-EE" sz="1800" dirty="0">
                <a:solidFill>
                  <a:schemeClr val="accent1"/>
                </a:solidFill>
                <a:effectLst/>
                <a:latin typeface="Arial" panose="020B0604020202020204" pitchFamily="34" charset="0"/>
                <a:ea typeface="Times New Roman" panose="02020603050405020304" pitchFamily="18" charset="0"/>
              </a:rPr>
              <a:t> § 12 </a:t>
            </a:r>
            <a:r>
              <a:rPr lang="et-EE" sz="1800" dirty="0" err="1">
                <a:solidFill>
                  <a:schemeClr val="accent1"/>
                </a:solidFill>
                <a:effectLst/>
                <a:latin typeface="Arial" panose="020B0604020202020204" pitchFamily="34" charset="0"/>
                <a:ea typeface="Times New Roman" panose="02020603050405020304" pitchFamily="18" charset="0"/>
              </a:rPr>
              <a:t>lg-l</a:t>
            </a:r>
            <a:r>
              <a:rPr lang="et-EE" sz="1800" dirty="0">
                <a:solidFill>
                  <a:schemeClr val="accent1"/>
                </a:solidFill>
                <a:effectLst/>
                <a:latin typeface="Arial" panose="020B0604020202020204" pitchFamily="34" charset="0"/>
                <a:ea typeface="Times New Roman" panose="02020603050405020304" pitchFamily="18" charset="0"/>
              </a:rPr>
              <a:t> 2 ning AÕS § 72 lg 5 teisel lausel ja § 75 </a:t>
            </a:r>
            <a:r>
              <a:rPr lang="et-EE" sz="1800" dirty="0" err="1">
                <a:solidFill>
                  <a:schemeClr val="accent1"/>
                </a:solidFill>
                <a:effectLst/>
                <a:latin typeface="Arial" panose="020B0604020202020204" pitchFamily="34" charset="0"/>
                <a:ea typeface="Times New Roman" panose="02020603050405020304" pitchFamily="18" charset="0"/>
              </a:rPr>
              <a:t>lg-l</a:t>
            </a:r>
            <a:r>
              <a:rPr lang="et-EE" sz="1800" dirty="0">
                <a:solidFill>
                  <a:schemeClr val="accent1"/>
                </a:solidFill>
                <a:effectLst/>
                <a:latin typeface="Arial" panose="020B0604020202020204" pitchFamily="34" charset="0"/>
                <a:ea typeface="Times New Roman" panose="02020603050405020304" pitchFamily="18" charset="0"/>
              </a:rPr>
              <a:t> 1, tuleb puudutatud isikuna kaasata menetlusse korteriühistu.</a:t>
            </a:r>
          </a:p>
          <a:p>
            <a:endParaRPr lang="et-EE" dirty="0"/>
          </a:p>
        </p:txBody>
      </p:sp>
    </p:spTree>
    <p:extLst>
      <p:ext uri="{BB962C8B-B14F-4D97-AF65-F5344CB8AC3E}">
        <p14:creationId xmlns:p14="http://schemas.microsoft.com/office/powerpoint/2010/main" val="13736730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8F042BAA-F638-DDDC-F347-F52FA54B9F94}"/>
              </a:ext>
            </a:extLst>
          </p:cNvPr>
          <p:cNvSpPr>
            <a:spLocks noGrp="1"/>
          </p:cNvSpPr>
          <p:nvPr>
            <p:ph type="title"/>
          </p:nvPr>
        </p:nvSpPr>
        <p:spPr/>
        <p:txBody>
          <a:bodyPr/>
          <a:lstStyle/>
          <a:p>
            <a:r>
              <a:rPr lang="et-EE" dirty="0"/>
              <a:t>2-18-13649</a:t>
            </a:r>
          </a:p>
        </p:txBody>
      </p:sp>
      <p:sp>
        <p:nvSpPr>
          <p:cNvPr id="3" name="Sisu kohatäide 2">
            <a:extLst>
              <a:ext uri="{FF2B5EF4-FFF2-40B4-BE49-F238E27FC236}">
                <a16:creationId xmlns:a16="http://schemas.microsoft.com/office/drawing/2014/main" id="{20A946C0-C59D-43F3-294F-C590019FEB7A}"/>
              </a:ext>
            </a:extLst>
          </p:cNvPr>
          <p:cNvSpPr>
            <a:spLocks noGrp="1"/>
          </p:cNvSpPr>
          <p:nvPr>
            <p:ph idx="1"/>
          </p:nvPr>
        </p:nvSpPr>
        <p:spPr/>
        <p:txBody>
          <a:bodyPr>
            <a:normAutofit/>
          </a:bodyPr>
          <a:lstStyle/>
          <a:p>
            <a:r>
              <a:rPr lang="et-EE" dirty="0"/>
              <a:t>Järeldused: </a:t>
            </a:r>
          </a:p>
          <a:p>
            <a:r>
              <a:rPr lang="et-EE" dirty="0"/>
              <a:t>1) Kui korteriomanikule tuleneb kahju kaasomandist, siis igal juhul vastutab KÜ, kuid rikkumise korral ka teine korteriomanik või kolmas isik (valitseja); </a:t>
            </a:r>
          </a:p>
          <a:p>
            <a:r>
              <a:rPr lang="et-EE" dirty="0"/>
              <a:t>2) Kui korteriomanikule tuleb kahju eriomandi esemest, siis võib vastutada teine korteriomanik või KÜ, kuid sõltub rikkumisest; </a:t>
            </a:r>
          </a:p>
          <a:p>
            <a:r>
              <a:rPr lang="et-EE" dirty="0"/>
              <a:t>3) Hüvitamisele kuuluv kahju on KÜ puhul erinev: </a:t>
            </a:r>
          </a:p>
          <a:p>
            <a:pPr marL="457200" indent="-457200">
              <a:buAutoNum type="arabicParenR"/>
            </a:pPr>
            <a:r>
              <a:rPr lang="et-EE" dirty="0"/>
              <a:t>Rikkumise korral tuleb hüvitada ka kahjustada saanud vallasasjad </a:t>
            </a:r>
          </a:p>
          <a:p>
            <a:pPr marL="457200" indent="-457200">
              <a:buAutoNum type="arabicParenR"/>
            </a:pPr>
            <a:r>
              <a:rPr lang="et-EE" dirty="0"/>
              <a:t>KÜ absoluutvastutuse korral ainult eriomandi eseme taastamine.</a:t>
            </a:r>
          </a:p>
        </p:txBody>
      </p:sp>
    </p:spTree>
    <p:extLst>
      <p:ext uri="{BB962C8B-B14F-4D97-AF65-F5344CB8AC3E}">
        <p14:creationId xmlns:p14="http://schemas.microsoft.com/office/powerpoint/2010/main" val="40924615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186C75B3-CDAA-5BD7-496B-78A7995CDCDC}"/>
              </a:ext>
            </a:extLst>
          </p:cNvPr>
          <p:cNvSpPr>
            <a:spLocks noGrp="1"/>
          </p:cNvSpPr>
          <p:nvPr>
            <p:ph type="title"/>
          </p:nvPr>
        </p:nvSpPr>
        <p:spPr/>
        <p:txBody>
          <a:bodyPr/>
          <a:lstStyle/>
          <a:p>
            <a:r>
              <a:rPr lang="et-EE" dirty="0"/>
              <a:t>2-19-9543 p 18</a:t>
            </a:r>
          </a:p>
        </p:txBody>
      </p:sp>
      <p:sp>
        <p:nvSpPr>
          <p:cNvPr id="3" name="Sisu kohatäide 2">
            <a:extLst>
              <a:ext uri="{FF2B5EF4-FFF2-40B4-BE49-F238E27FC236}">
                <a16:creationId xmlns:a16="http://schemas.microsoft.com/office/drawing/2014/main" id="{CB34D572-37F5-7862-8D50-6475229BD146}"/>
              </a:ext>
            </a:extLst>
          </p:cNvPr>
          <p:cNvSpPr>
            <a:spLocks noGrp="1"/>
          </p:cNvSpPr>
          <p:nvPr>
            <p:ph idx="1"/>
          </p:nvPr>
        </p:nvSpPr>
        <p:spPr/>
        <p:txBody>
          <a:bodyPr/>
          <a:lstStyle/>
          <a:p>
            <a:r>
              <a:rPr lang="et-EE" sz="1800" dirty="0">
                <a:solidFill>
                  <a:schemeClr val="accent1"/>
                </a:solidFill>
                <a:effectLst/>
                <a:latin typeface="Arial" panose="020B0604020202020204" pitchFamily="34" charset="0"/>
                <a:ea typeface="Times New Roman" panose="02020603050405020304" pitchFamily="18" charset="0"/>
              </a:rPr>
              <a:t>Kolleegium leiab, et korteriühistu kohustus on hoida kaasomandis olev küttesüsteem sellises korras, et sellest ei teki lekkeid, ning juhul, kui küttesüsteem vajab selle sisselülitamisel või muude tööde tegemisel korteriomanike erilist tähelepanu, peab korteriühistu sellisest vajadusest korteriomanikele piisavalt vara teada andma.</a:t>
            </a:r>
          </a:p>
          <a:p>
            <a:endParaRPr lang="et-EE" dirty="0"/>
          </a:p>
        </p:txBody>
      </p:sp>
    </p:spTree>
    <p:extLst>
      <p:ext uri="{BB962C8B-B14F-4D97-AF65-F5344CB8AC3E}">
        <p14:creationId xmlns:p14="http://schemas.microsoft.com/office/powerpoint/2010/main" val="13039320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15006215-6B0D-22CB-57C2-B4A53A9B7FA0}"/>
              </a:ext>
            </a:extLst>
          </p:cNvPr>
          <p:cNvSpPr>
            <a:spLocks noGrp="1"/>
          </p:cNvSpPr>
          <p:nvPr>
            <p:ph type="title"/>
          </p:nvPr>
        </p:nvSpPr>
        <p:spPr/>
        <p:txBody>
          <a:bodyPr/>
          <a:lstStyle/>
          <a:p>
            <a:r>
              <a:rPr lang="et-EE" dirty="0"/>
              <a:t>2-19-9543 p 19</a:t>
            </a:r>
          </a:p>
        </p:txBody>
      </p:sp>
      <p:sp>
        <p:nvSpPr>
          <p:cNvPr id="3" name="Sisu kohatäide 2">
            <a:extLst>
              <a:ext uri="{FF2B5EF4-FFF2-40B4-BE49-F238E27FC236}">
                <a16:creationId xmlns:a16="http://schemas.microsoft.com/office/drawing/2014/main" id="{54C3E9CF-7435-1C90-2B4E-53712DF6FFE9}"/>
              </a:ext>
            </a:extLst>
          </p:cNvPr>
          <p:cNvSpPr>
            <a:spLocks noGrp="1"/>
          </p:cNvSpPr>
          <p:nvPr>
            <p:ph idx="1"/>
          </p:nvPr>
        </p:nvSpPr>
        <p:spPr/>
        <p:txBody>
          <a:bodyPr/>
          <a:lstStyle/>
          <a:p>
            <a:r>
              <a:rPr lang="et-EE" sz="1800" dirty="0">
                <a:solidFill>
                  <a:schemeClr val="accent1"/>
                </a:solidFill>
                <a:effectLst/>
                <a:latin typeface="Arial" panose="020B0604020202020204" pitchFamily="34" charset="0"/>
                <a:ea typeface="Times New Roman" panose="02020603050405020304" pitchFamily="18" charset="0"/>
              </a:rPr>
              <a:t>Olukorras, kus ükski korteriomanik ega korteriühistu ei ole oma kohustust rikkunud, võib avaldaja nõuda kahju hüvitamist teistelt korteriomanikelt korteriühistu kaudu. </a:t>
            </a:r>
          </a:p>
          <a:p>
            <a:r>
              <a:rPr lang="et-EE" sz="1800" dirty="0">
                <a:solidFill>
                  <a:schemeClr val="accent1"/>
                </a:solidFill>
                <a:effectLst/>
                <a:latin typeface="Arial" panose="020B0604020202020204" pitchFamily="34" charset="0"/>
                <a:ea typeface="Times New Roman" panose="02020603050405020304" pitchFamily="18" charset="0"/>
              </a:rPr>
              <a:t>Kuigi korteriühistu on menetlusse kaasatud puudutatud isikuna, tuleb asja lahendamisel arvestada, et hüvitise saab välja mõista üksnes sellelt menetlusosaliselt, kellelt seda on nõutud (</a:t>
            </a:r>
            <a:r>
              <a:rPr lang="et-EE" sz="1800" u="sng" dirty="0">
                <a:solidFill>
                  <a:schemeClr val="accent1"/>
                </a:solidFill>
                <a:effectLst/>
                <a:latin typeface="Arial" panose="020B0604020202020204" pitchFamily="34" charset="0"/>
                <a:ea typeface="Times New Roman" panose="02020603050405020304" pitchFamily="18" charset="0"/>
                <a:hlinkClick r:id="rId2">
                  <a:extLst>
                    <a:ext uri="{A12FA001-AC4F-418D-AE19-62706E023703}">
                      <ahyp:hlinkClr xmlns:ahyp="http://schemas.microsoft.com/office/drawing/2018/hyperlinkcolor" val="tx"/>
                    </a:ext>
                  </a:extLst>
                </a:hlinkClick>
              </a:rPr>
              <a:t>2-18-13649/57</a:t>
            </a:r>
            <a:r>
              <a:rPr lang="et-EE" sz="1800" dirty="0">
                <a:solidFill>
                  <a:schemeClr val="accent1"/>
                </a:solidFill>
                <a:effectLst/>
                <a:latin typeface="Arial" panose="020B0604020202020204" pitchFamily="34" charset="0"/>
                <a:ea typeface="Times New Roman" panose="02020603050405020304" pitchFamily="18" charset="0"/>
              </a:rPr>
              <a:t>, p 23).</a:t>
            </a:r>
          </a:p>
          <a:p>
            <a:endParaRPr lang="et-EE" dirty="0"/>
          </a:p>
        </p:txBody>
      </p:sp>
    </p:spTree>
    <p:extLst>
      <p:ext uri="{BB962C8B-B14F-4D97-AF65-F5344CB8AC3E}">
        <p14:creationId xmlns:p14="http://schemas.microsoft.com/office/powerpoint/2010/main" val="39590600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642A6279-1080-382C-3B50-A128D049688F}"/>
              </a:ext>
            </a:extLst>
          </p:cNvPr>
          <p:cNvSpPr>
            <a:spLocks noGrp="1"/>
          </p:cNvSpPr>
          <p:nvPr>
            <p:ph type="title"/>
          </p:nvPr>
        </p:nvSpPr>
        <p:spPr/>
        <p:txBody>
          <a:bodyPr/>
          <a:lstStyle/>
          <a:p>
            <a:r>
              <a:rPr lang="et-EE" dirty="0"/>
              <a:t>2-19-9543</a:t>
            </a:r>
          </a:p>
        </p:txBody>
      </p:sp>
      <p:sp>
        <p:nvSpPr>
          <p:cNvPr id="3" name="Sisu kohatäide 2">
            <a:extLst>
              <a:ext uri="{FF2B5EF4-FFF2-40B4-BE49-F238E27FC236}">
                <a16:creationId xmlns:a16="http://schemas.microsoft.com/office/drawing/2014/main" id="{144920DE-A618-9907-FC25-9B82BA9CB022}"/>
              </a:ext>
            </a:extLst>
          </p:cNvPr>
          <p:cNvSpPr>
            <a:spLocks noGrp="1"/>
          </p:cNvSpPr>
          <p:nvPr>
            <p:ph idx="1"/>
          </p:nvPr>
        </p:nvSpPr>
        <p:spPr/>
        <p:txBody>
          <a:bodyPr/>
          <a:lstStyle/>
          <a:p>
            <a:r>
              <a:rPr lang="et-EE" dirty="0"/>
              <a:t>Korteriomaniku poolne kaasomandi osa alalhoiukohustus piirdub üksnes selle tavapärase jälgimisega enda korteris; </a:t>
            </a:r>
          </a:p>
          <a:p>
            <a:r>
              <a:rPr lang="et-EE" dirty="0"/>
              <a:t>KÜ on enda kohustust rikkunud, kui korteriomanikke ei teavitata „erilisest“ jälgimise vajadusest; </a:t>
            </a:r>
          </a:p>
          <a:p>
            <a:r>
              <a:rPr lang="et-EE" dirty="0"/>
              <a:t>Kaasomandi esemest lähtuva ohu korral vastutab KÜ (</a:t>
            </a:r>
            <a:r>
              <a:rPr lang="et-EE" dirty="0" err="1"/>
              <a:t>sisesuhtes</a:t>
            </a:r>
            <a:r>
              <a:rPr lang="et-EE" dirty="0"/>
              <a:t>) alati. </a:t>
            </a:r>
          </a:p>
          <a:p>
            <a:r>
              <a:rPr lang="et-EE" dirty="0" err="1"/>
              <a:t>KÜ-l</a:t>
            </a:r>
            <a:r>
              <a:rPr lang="et-EE" dirty="0"/>
              <a:t> võib olla tagasinõudeõigus (korteriomanike </a:t>
            </a:r>
            <a:r>
              <a:rPr lang="et-EE" dirty="0" err="1"/>
              <a:t>sisesuhtes</a:t>
            </a:r>
            <a:r>
              <a:rPr lang="et-EE" dirty="0"/>
              <a:t>), kui mõni korteriomanik on kaasvastutav (ainult rikkuja)</a:t>
            </a:r>
          </a:p>
        </p:txBody>
      </p:sp>
    </p:spTree>
    <p:extLst>
      <p:ext uri="{BB962C8B-B14F-4D97-AF65-F5344CB8AC3E}">
        <p14:creationId xmlns:p14="http://schemas.microsoft.com/office/powerpoint/2010/main" val="20903640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3E423B66-BBE0-8BF4-2B32-7D476A83054E}"/>
              </a:ext>
            </a:extLst>
          </p:cNvPr>
          <p:cNvSpPr>
            <a:spLocks noGrp="1"/>
          </p:cNvSpPr>
          <p:nvPr>
            <p:ph type="title"/>
          </p:nvPr>
        </p:nvSpPr>
        <p:spPr/>
        <p:txBody>
          <a:bodyPr/>
          <a:lstStyle/>
          <a:p>
            <a:r>
              <a:rPr lang="et-EE" dirty="0"/>
              <a:t>Kaasomand</a:t>
            </a:r>
          </a:p>
        </p:txBody>
      </p:sp>
      <p:sp>
        <p:nvSpPr>
          <p:cNvPr id="3" name="Sisu kohatäide 2">
            <a:extLst>
              <a:ext uri="{FF2B5EF4-FFF2-40B4-BE49-F238E27FC236}">
                <a16:creationId xmlns:a16="http://schemas.microsoft.com/office/drawing/2014/main" id="{BBF28595-0FB8-A66F-6B42-C27AF2A06D11}"/>
              </a:ext>
            </a:extLst>
          </p:cNvPr>
          <p:cNvSpPr>
            <a:spLocks noGrp="1"/>
          </p:cNvSpPr>
          <p:nvPr>
            <p:ph idx="1"/>
          </p:nvPr>
        </p:nvSpPr>
        <p:spPr/>
        <p:txBody>
          <a:bodyPr/>
          <a:lstStyle/>
          <a:p>
            <a:r>
              <a:rPr lang="et-EE" dirty="0"/>
              <a:t>Kaasomandis olevad asjad vastavad järgmistele kriteeriumitele: </a:t>
            </a:r>
          </a:p>
          <a:p>
            <a:pPr marL="457200" indent="-457200">
              <a:buAutoNum type="arabicParenR"/>
            </a:pPr>
            <a:r>
              <a:rPr lang="et-EE" dirty="0"/>
              <a:t>Vajalikud ühiseks kasutamiseks; </a:t>
            </a:r>
          </a:p>
          <a:p>
            <a:pPr marL="457200" indent="-457200">
              <a:buAutoNum type="arabicParenR"/>
            </a:pPr>
            <a:r>
              <a:rPr lang="et-EE" dirty="0"/>
              <a:t>Üks tervik; </a:t>
            </a:r>
          </a:p>
          <a:p>
            <a:pPr marL="457200" indent="-457200">
              <a:buAutoNum type="arabicParenR"/>
            </a:pPr>
            <a:r>
              <a:rPr lang="et-EE" dirty="0"/>
              <a:t>Ei saa jaotada osadeks; </a:t>
            </a:r>
          </a:p>
          <a:p>
            <a:pPr marL="457200" indent="-457200">
              <a:buAutoNum type="arabicParenR"/>
            </a:pPr>
            <a:r>
              <a:rPr lang="et-EE" dirty="0"/>
              <a:t>Asukoht ei ole oluline.</a:t>
            </a:r>
          </a:p>
        </p:txBody>
      </p:sp>
    </p:spTree>
    <p:extLst>
      <p:ext uri="{BB962C8B-B14F-4D97-AF65-F5344CB8AC3E}">
        <p14:creationId xmlns:p14="http://schemas.microsoft.com/office/powerpoint/2010/main" val="389506814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FA4FD8B4-5C5A-37D8-9068-B4C0B4413471}"/>
              </a:ext>
            </a:extLst>
          </p:cNvPr>
          <p:cNvSpPr>
            <a:spLocks noGrp="1"/>
          </p:cNvSpPr>
          <p:nvPr>
            <p:ph type="title"/>
          </p:nvPr>
        </p:nvSpPr>
        <p:spPr/>
        <p:txBody>
          <a:bodyPr/>
          <a:lstStyle/>
          <a:p>
            <a:r>
              <a:rPr lang="et-EE" dirty="0"/>
              <a:t>2-19-9500 p 15.1</a:t>
            </a:r>
          </a:p>
        </p:txBody>
      </p:sp>
      <p:sp>
        <p:nvSpPr>
          <p:cNvPr id="3" name="Sisu kohatäide 2">
            <a:extLst>
              <a:ext uri="{FF2B5EF4-FFF2-40B4-BE49-F238E27FC236}">
                <a16:creationId xmlns:a16="http://schemas.microsoft.com/office/drawing/2014/main" id="{6E70B9C9-AD70-0B47-86CC-28EFAA1D4709}"/>
              </a:ext>
            </a:extLst>
          </p:cNvPr>
          <p:cNvSpPr>
            <a:spLocks noGrp="1"/>
          </p:cNvSpPr>
          <p:nvPr>
            <p:ph idx="1"/>
          </p:nvPr>
        </p:nvSpPr>
        <p:spPr/>
        <p:txBody>
          <a:bodyPr>
            <a:normAutofit lnSpcReduction="10000"/>
          </a:bodyPr>
          <a:lstStyle/>
          <a:p>
            <a:r>
              <a:rPr lang="et-EE" sz="1800" dirty="0">
                <a:solidFill>
                  <a:schemeClr val="accent1"/>
                </a:solidFill>
                <a:effectLst/>
                <a:latin typeface="Arial" panose="020B0604020202020204" pitchFamily="34" charset="0"/>
                <a:ea typeface="Times New Roman" panose="02020603050405020304" pitchFamily="18" charset="0"/>
              </a:rPr>
              <a:t>Kuna kahjustav asjaolu lähtus puudutatud isiku I korteriomandi eriomandi piirest, tuleb eeldada, et puudutatud isik I rikkus oma kohustust ja see rikkumine ei olnud vabandatav. </a:t>
            </a:r>
          </a:p>
          <a:p>
            <a:r>
              <a:rPr lang="et-EE" sz="1800" dirty="0">
                <a:solidFill>
                  <a:schemeClr val="accent1"/>
                </a:solidFill>
                <a:effectLst/>
                <a:latin typeface="Arial" panose="020B0604020202020204" pitchFamily="34" charset="0"/>
                <a:ea typeface="Times New Roman" panose="02020603050405020304" pitchFamily="18" charset="0"/>
              </a:rPr>
              <a:t>Kuna asjas ei vaieldud selle üle, et veeleke lähtus korteriomanike kaasomandi osast, pidi puudutatud isik I vastutusest vabanemiseks tõendama, et tema ei ole oma kohustust rikkunud või rikkumine on vabandatav (vt  </a:t>
            </a:r>
            <a:r>
              <a:rPr lang="et-EE" sz="1800" u="sng" dirty="0">
                <a:solidFill>
                  <a:schemeClr val="accent1"/>
                </a:solidFill>
                <a:effectLst/>
                <a:latin typeface="Arial" panose="020B0604020202020204" pitchFamily="34" charset="0"/>
                <a:ea typeface="Times New Roman" panose="02020603050405020304" pitchFamily="18" charset="0"/>
                <a:hlinkClick r:id="rId2">
                  <a:extLst>
                    <a:ext uri="{A12FA001-AC4F-418D-AE19-62706E023703}">
                      <ahyp:hlinkClr xmlns:ahyp="http://schemas.microsoft.com/office/drawing/2018/hyperlinkcolor" val="tx"/>
                    </a:ext>
                  </a:extLst>
                </a:hlinkClick>
              </a:rPr>
              <a:t>2-18-13649/57</a:t>
            </a:r>
            <a:r>
              <a:rPr lang="et-EE" sz="1800" dirty="0">
                <a:solidFill>
                  <a:schemeClr val="accent1"/>
                </a:solidFill>
                <a:effectLst/>
                <a:latin typeface="Arial" panose="020B0604020202020204" pitchFamily="34" charset="0"/>
                <a:ea typeface="Times New Roman" panose="02020603050405020304" pitchFamily="18" charset="0"/>
              </a:rPr>
              <a:t>, p 21). </a:t>
            </a:r>
          </a:p>
          <a:p>
            <a:r>
              <a:rPr lang="et-EE" sz="1800" dirty="0">
                <a:solidFill>
                  <a:schemeClr val="accent1"/>
                </a:solidFill>
                <a:effectLst/>
                <a:latin typeface="Arial" panose="020B0604020202020204" pitchFamily="34" charset="0"/>
                <a:ea typeface="Times New Roman" panose="02020603050405020304" pitchFamily="18" charset="0"/>
              </a:rPr>
              <a:t>Puudutatud isikule I saaks kolleegiumi arvates ette heita üksnes kaasomandi eseme alalhoiu kohustuse rikkumist, mis kolleegiumi varasema praktika kohaselt tähendab eelkõige keeldu kaasomandi eset lõhkuda või rikkuda, samuti kohustust jälgida eriomandi piires asuva kaasomandi eseme seisukorda ning viivituseta teavitada korteriühistut kaasomandi eseme kahjustumisest või kahjustumise ohust (vt </a:t>
            </a:r>
            <a:r>
              <a:rPr lang="et-EE" sz="1800" u="sng" dirty="0">
                <a:solidFill>
                  <a:schemeClr val="accent1"/>
                </a:solidFill>
                <a:effectLst/>
                <a:latin typeface="Arial" panose="020B0604020202020204" pitchFamily="34" charset="0"/>
                <a:ea typeface="Times New Roman" panose="02020603050405020304" pitchFamily="18" charset="0"/>
                <a:hlinkClick r:id="rId2">
                  <a:extLst>
                    <a:ext uri="{A12FA001-AC4F-418D-AE19-62706E023703}">
                      <ahyp:hlinkClr xmlns:ahyp="http://schemas.microsoft.com/office/drawing/2018/hyperlinkcolor" val="tx"/>
                    </a:ext>
                  </a:extLst>
                </a:hlinkClick>
              </a:rPr>
              <a:t>2-18-13649/57</a:t>
            </a:r>
            <a:r>
              <a:rPr lang="et-EE" sz="1800" dirty="0">
                <a:solidFill>
                  <a:schemeClr val="accent1"/>
                </a:solidFill>
                <a:effectLst/>
                <a:latin typeface="Arial" panose="020B0604020202020204" pitchFamily="34" charset="0"/>
                <a:ea typeface="Times New Roman" panose="02020603050405020304" pitchFamily="18" charset="0"/>
              </a:rPr>
              <a:t>, p 16).</a:t>
            </a:r>
          </a:p>
          <a:p>
            <a:endParaRPr lang="et-EE" dirty="0"/>
          </a:p>
        </p:txBody>
      </p:sp>
    </p:spTree>
    <p:extLst>
      <p:ext uri="{BB962C8B-B14F-4D97-AF65-F5344CB8AC3E}">
        <p14:creationId xmlns:p14="http://schemas.microsoft.com/office/powerpoint/2010/main" val="35797492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6DFFC5A5-7D5A-47D6-3746-B736C8ED8980}"/>
              </a:ext>
            </a:extLst>
          </p:cNvPr>
          <p:cNvSpPr>
            <a:spLocks noGrp="1"/>
          </p:cNvSpPr>
          <p:nvPr>
            <p:ph type="title"/>
          </p:nvPr>
        </p:nvSpPr>
        <p:spPr/>
        <p:txBody>
          <a:bodyPr/>
          <a:lstStyle/>
          <a:p>
            <a:r>
              <a:rPr lang="et-EE" dirty="0"/>
              <a:t>2-19-9500 p 16</a:t>
            </a:r>
          </a:p>
        </p:txBody>
      </p:sp>
      <p:sp>
        <p:nvSpPr>
          <p:cNvPr id="3" name="Sisu kohatäide 2">
            <a:extLst>
              <a:ext uri="{FF2B5EF4-FFF2-40B4-BE49-F238E27FC236}">
                <a16:creationId xmlns:a16="http://schemas.microsoft.com/office/drawing/2014/main" id="{A7C8C4F2-8903-CE0B-AE36-E1EC5CED652F}"/>
              </a:ext>
            </a:extLst>
          </p:cNvPr>
          <p:cNvSpPr>
            <a:spLocks noGrp="1"/>
          </p:cNvSpPr>
          <p:nvPr>
            <p:ph idx="1"/>
          </p:nvPr>
        </p:nvSpPr>
        <p:spPr/>
        <p:txBody>
          <a:bodyPr/>
          <a:lstStyle/>
          <a:p>
            <a:r>
              <a:rPr lang="et-EE" sz="1800" dirty="0">
                <a:solidFill>
                  <a:schemeClr val="accent1"/>
                </a:solidFill>
                <a:effectLst/>
                <a:latin typeface="Arial" panose="020B0604020202020204" pitchFamily="34" charset="0"/>
                <a:ea typeface="Times New Roman" panose="02020603050405020304" pitchFamily="18" charset="0"/>
              </a:rPr>
              <a:t>Kolleegium jääb oma varasema seisukoha juurde, et korteriomanik, kelle korteriomandi eriomandi esemele ning tema ainukasutusse antud kaasomandi esemele on tekkinud tulenevalt korteriomanike kaasomandi esemest kahju, mis ei ole tingitud mõne üksiku korteriomaniku ega korteriühistu kohustuse rikkumisest, saab nõuda selle kahju hüvitamist teistelt korteriomanikelt korteriühistu kaudu </a:t>
            </a:r>
            <a:r>
              <a:rPr lang="et-EE" sz="1800" dirty="0" err="1">
                <a:solidFill>
                  <a:schemeClr val="accent1"/>
                </a:solidFill>
                <a:effectLst/>
                <a:latin typeface="Arial" panose="020B0604020202020204" pitchFamily="34" charset="0"/>
                <a:ea typeface="Times New Roman" panose="02020603050405020304" pitchFamily="18" charset="0"/>
              </a:rPr>
              <a:t>KrtS</a:t>
            </a:r>
            <a:r>
              <a:rPr lang="et-EE" sz="1800" dirty="0">
                <a:solidFill>
                  <a:schemeClr val="accent1"/>
                </a:solidFill>
                <a:effectLst/>
                <a:latin typeface="Arial" panose="020B0604020202020204" pitchFamily="34" charset="0"/>
                <a:ea typeface="Times New Roman" panose="02020603050405020304" pitchFamily="18" charset="0"/>
              </a:rPr>
              <a:t> § 12 lg 2 ja AÕS § 72 lg 5 teise lause alusel (vt </a:t>
            </a:r>
            <a:r>
              <a:rPr lang="et-EE" sz="1800" u="sng" dirty="0">
                <a:solidFill>
                  <a:schemeClr val="accent1"/>
                </a:solidFill>
                <a:effectLst/>
                <a:latin typeface="Arial" panose="020B0604020202020204" pitchFamily="34" charset="0"/>
                <a:ea typeface="Times New Roman" panose="02020603050405020304" pitchFamily="18" charset="0"/>
                <a:hlinkClick r:id="rId2">
                  <a:extLst>
                    <a:ext uri="{A12FA001-AC4F-418D-AE19-62706E023703}">
                      <ahyp:hlinkClr xmlns:ahyp="http://schemas.microsoft.com/office/drawing/2018/hyperlinkcolor" val="tx"/>
                    </a:ext>
                  </a:extLst>
                </a:hlinkClick>
              </a:rPr>
              <a:t>2-18-13649/57</a:t>
            </a:r>
            <a:r>
              <a:rPr lang="et-EE" sz="1800" dirty="0">
                <a:solidFill>
                  <a:schemeClr val="accent1"/>
                </a:solidFill>
                <a:effectLst/>
                <a:latin typeface="Arial" panose="020B0604020202020204" pitchFamily="34" charset="0"/>
                <a:ea typeface="Times New Roman" panose="02020603050405020304" pitchFamily="18" charset="0"/>
              </a:rPr>
              <a:t>, p 18)</a:t>
            </a:r>
          </a:p>
          <a:p>
            <a:endParaRPr lang="et-EE" dirty="0"/>
          </a:p>
        </p:txBody>
      </p:sp>
    </p:spTree>
    <p:extLst>
      <p:ext uri="{BB962C8B-B14F-4D97-AF65-F5344CB8AC3E}">
        <p14:creationId xmlns:p14="http://schemas.microsoft.com/office/powerpoint/2010/main" val="15664822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C5AAA4EC-7006-2DBC-E961-510E16F2CD95}"/>
              </a:ext>
            </a:extLst>
          </p:cNvPr>
          <p:cNvSpPr>
            <a:spLocks noGrp="1"/>
          </p:cNvSpPr>
          <p:nvPr>
            <p:ph type="title"/>
          </p:nvPr>
        </p:nvSpPr>
        <p:spPr/>
        <p:txBody>
          <a:bodyPr/>
          <a:lstStyle/>
          <a:p>
            <a:r>
              <a:rPr lang="et-EE" dirty="0"/>
              <a:t>2-19-9500 p 16</a:t>
            </a:r>
          </a:p>
        </p:txBody>
      </p:sp>
      <p:sp>
        <p:nvSpPr>
          <p:cNvPr id="3" name="Sisu kohatäide 2">
            <a:extLst>
              <a:ext uri="{FF2B5EF4-FFF2-40B4-BE49-F238E27FC236}">
                <a16:creationId xmlns:a16="http://schemas.microsoft.com/office/drawing/2014/main" id="{23851727-D84A-A896-1DE3-32D4B7CE29E4}"/>
              </a:ext>
            </a:extLst>
          </p:cNvPr>
          <p:cNvSpPr>
            <a:spLocks noGrp="1"/>
          </p:cNvSpPr>
          <p:nvPr>
            <p:ph idx="1"/>
          </p:nvPr>
        </p:nvSpPr>
        <p:spPr/>
        <p:txBody>
          <a:bodyPr>
            <a:normAutofit fontScale="92500" lnSpcReduction="20000"/>
          </a:bodyPr>
          <a:lstStyle/>
          <a:p>
            <a:r>
              <a:rPr lang="et-EE" sz="1800" dirty="0">
                <a:solidFill>
                  <a:schemeClr val="accent1"/>
                </a:solidFill>
                <a:effectLst/>
                <a:latin typeface="Arial" panose="020B0604020202020204" pitchFamily="34" charset="0"/>
                <a:ea typeface="Times New Roman" panose="02020603050405020304" pitchFamily="18" charset="0"/>
              </a:rPr>
              <a:t>Kolleegium peab vajalikuks selgitada, et juhul, kui esineb mingi kahju põhjustanud mõjutus, mis lähtus kaasomandi esemest, saab kahjustatud korteri omanik alati esitada </a:t>
            </a:r>
            <a:r>
              <a:rPr lang="et-EE" sz="1800" dirty="0" err="1">
                <a:solidFill>
                  <a:schemeClr val="accent1"/>
                </a:solidFill>
                <a:effectLst/>
                <a:latin typeface="Arial" panose="020B0604020202020204" pitchFamily="34" charset="0"/>
                <a:ea typeface="Times New Roman" panose="02020603050405020304" pitchFamily="18" charset="0"/>
              </a:rPr>
              <a:t>KrtS</a:t>
            </a:r>
            <a:r>
              <a:rPr lang="et-EE" sz="1800" dirty="0">
                <a:solidFill>
                  <a:schemeClr val="accent1"/>
                </a:solidFill>
                <a:effectLst/>
                <a:latin typeface="Arial" panose="020B0604020202020204" pitchFamily="34" charset="0"/>
                <a:ea typeface="Times New Roman" panose="02020603050405020304" pitchFamily="18" charset="0"/>
              </a:rPr>
              <a:t> § 12 lg 2 ja AÕS § 72 lg 5 teise lause alusel tema eriomandi esemele ning tema ainukasutusse antud kaasomandi esemele tekitatud kahju hüvitamise nõude korteriühistu vastu. </a:t>
            </a:r>
          </a:p>
          <a:p>
            <a:r>
              <a:rPr lang="et-EE" sz="1800" dirty="0">
                <a:solidFill>
                  <a:schemeClr val="accent1"/>
                </a:solidFill>
                <a:effectLst/>
                <a:latin typeface="Arial" panose="020B0604020202020204" pitchFamily="34" charset="0"/>
                <a:ea typeface="Times New Roman" panose="02020603050405020304" pitchFamily="18" charset="0"/>
              </a:rPr>
              <a:t>Sellist liiki vastutuse tekkimiseks piisab sellest, et kahjulik mõjutus lähtus kaasomandi esemest eriomandi esemele ning tema ainukasutusse antud kaasomandi esemele on tekkinud kahju. </a:t>
            </a:r>
          </a:p>
          <a:p>
            <a:r>
              <a:rPr lang="et-EE" sz="1800" dirty="0">
                <a:solidFill>
                  <a:schemeClr val="accent1"/>
                </a:solidFill>
                <a:effectLst/>
                <a:latin typeface="Arial" panose="020B0604020202020204" pitchFamily="34" charset="0"/>
                <a:ea typeface="Times New Roman" panose="02020603050405020304" pitchFamily="18" charset="0"/>
              </a:rPr>
              <a:t>Korteriühistul on pärast kahju hüvitamist VÕS § 137 lg 2 alusel õigus esitada tagasinõue isikute (sh korteriomanike) vastu, kes olid sama kahju põhjustamise eest kaasvastutajad kannatanu ees. </a:t>
            </a:r>
          </a:p>
          <a:p>
            <a:r>
              <a:rPr lang="et-EE" sz="1800" dirty="0">
                <a:solidFill>
                  <a:schemeClr val="accent1"/>
                </a:solidFill>
                <a:effectLst/>
                <a:latin typeface="Arial" panose="020B0604020202020204" pitchFamily="34" charset="0"/>
                <a:ea typeface="Times New Roman" panose="02020603050405020304" pitchFamily="18" charset="0"/>
              </a:rPr>
              <a:t>Eeltoodu ei välista seda, et kannatanu nõuab sama kahju hüvitamist ka korteriomanikult, kes tema arvates rikkus oma kohustusi. Sellisel juhul vastutavad korteriühistu ja oma kohtuste mittevabandatava rikkumise eest vastutav korteriomanik kannatanu ees solidaarselt (VÕS § 137 lg 1)</a:t>
            </a:r>
          </a:p>
          <a:p>
            <a:endParaRPr lang="et-EE" dirty="0"/>
          </a:p>
        </p:txBody>
      </p:sp>
    </p:spTree>
    <p:extLst>
      <p:ext uri="{BB962C8B-B14F-4D97-AF65-F5344CB8AC3E}">
        <p14:creationId xmlns:p14="http://schemas.microsoft.com/office/powerpoint/2010/main" val="127646058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A6A1A01A-AA72-9DCD-B1A6-EB01A6D8120C}"/>
              </a:ext>
            </a:extLst>
          </p:cNvPr>
          <p:cNvSpPr>
            <a:spLocks noGrp="1"/>
          </p:cNvSpPr>
          <p:nvPr>
            <p:ph type="title"/>
          </p:nvPr>
        </p:nvSpPr>
        <p:spPr/>
        <p:txBody>
          <a:bodyPr/>
          <a:lstStyle/>
          <a:p>
            <a:r>
              <a:rPr lang="et-EE" dirty="0"/>
              <a:t>2-19-9500</a:t>
            </a:r>
          </a:p>
        </p:txBody>
      </p:sp>
      <p:sp>
        <p:nvSpPr>
          <p:cNvPr id="3" name="Sisu kohatäide 2">
            <a:extLst>
              <a:ext uri="{FF2B5EF4-FFF2-40B4-BE49-F238E27FC236}">
                <a16:creationId xmlns:a16="http://schemas.microsoft.com/office/drawing/2014/main" id="{7B7EA31E-BE6D-EBDF-DF0D-0936AB2A98B3}"/>
              </a:ext>
            </a:extLst>
          </p:cNvPr>
          <p:cNvSpPr>
            <a:spLocks noGrp="1"/>
          </p:cNvSpPr>
          <p:nvPr>
            <p:ph idx="1"/>
          </p:nvPr>
        </p:nvSpPr>
        <p:spPr/>
        <p:txBody>
          <a:bodyPr>
            <a:normAutofit/>
          </a:bodyPr>
          <a:lstStyle/>
          <a:p>
            <a:pPr marL="457200" indent="-457200">
              <a:buAutoNum type="arabicPeriod"/>
            </a:pPr>
            <a:r>
              <a:rPr lang="et-EE" dirty="0"/>
              <a:t>Teha kindlaks, mis asi/asjaolu ja kes (korteriomanik, KÜ, kolmas isik) ning kuidas (mis tegevus/tegevusetus) ja millal põhjustas kahju; </a:t>
            </a:r>
          </a:p>
          <a:p>
            <a:pPr marL="457200" indent="-457200">
              <a:buAutoNum type="arabicPeriod"/>
            </a:pPr>
            <a:r>
              <a:rPr lang="et-EE" dirty="0"/>
              <a:t>Kui kahju põhjus on tõendatud, siis tuleb selgita välja, kas ja millist kohustust rikuti</a:t>
            </a:r>
          </a:p>
          <a:p>
            <a:pPr marL="457200" indent="-457200">
              <a:buAutoNum type="arabicPeriod"/>
            </a:pPr>
            <a:r>
              <a:rPr lang="et-EE" dirty="0"/>
              <a:t>Selgitada välja, kas kahju lähtus kaasomandi esemest või eriomandi esemest; </a:t>
            </a:r>
          </a:p>
          <a:p>
            <a:pPr marL="457200" indent="-457200">
              <a:buAutoNum type="arabicPeriod"/>
            </a:pPr>
            <a:r>
              <a:rPr lang="et-EE" dirty="0"/>
              <a:t>Kui kohustuse rikkumist ei ole, siis korteriomanik ei vastuta; </a:t>
            </a:r>
          </a:p>
          <a:p>
            <a:pPr marL="457200" indent="-457200">
              <a:buAutoNum type="arabicPeriod"/>
            </a:pPr>
            <a:r>
              <a:rPr lang="et-EE" dirty="0"/>
              <a:t>KÜ vastutab alati siis, kui kahju lähtus kaasomandi osast.</a:t>
            </a:r>
          </a:p>
        </p:txBody>
      </p:sp>
    </p:spTree>
    <p:extLst>
      <p:ext uri="{BB962C8B-B14F-4D97-AF65-F5344CB8AC3E}">
        <p14:creationId xmlns:p14="http://schemas.microsoft.com/office/powerpoint/2010/main" val="331659909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8BE17C52-4F93-9D5C-3783-8DF53E4579E3}"/>
              </a:ext>
            </a:extLst>
          </p:cNvPr>
          <p:cNvSpPr>
            <a:spLocks noGrp="1"/>
          </p:cNvSpPr>
          <p:nvPr>
            <p:ph type="title"/>
          </p:nvPr>
        </p:nvSpPr>
        <p:spPr/>
        <p:txBody>
          <a:bodyPr/>
          <a:lstStyle/>
          <a:p>
            <a:r>
              <a:rPr lang="et-EE" dirty="0"/>
              <a:t>2-19-1488</a:t>
            </a:r>
          </a:p>
        </p:txBody>
      </p:sp>
      <p:sp>
        <p:nvSpPr>
          <p:cNvPr id="3" name="Sisu kohatäide 2">
            <a:extLst>
              <a:ext uri="{FF2B5EF4-FFF2-40B4-BE49-F238E27FC236}">
                <a16:creationId xmlns:a16="http://schemas.microsoft.com/office/drawing/2014/main" id="{94795A75-2D8A-2D53-7B3C-CEF96CF89FBF}"/>
              </a:ext>
            </a:extLst>
          </p:cNvPr>
          <p:cNvSpPr>
            <a:spLocks noGrp="1"/>
          </p:cNvSpPr>
          <p:nvPr>
            <p:ph idx="1"/>
          </p:nvPr>
        </p:nvSpPr>
        <p:spPr/>
        <p:txBody>
          <a:bodyPr/>
          <a:lstStyle/>
          <a:p>
            <a:r>
              <a:rPr lang="et-EE" dirty="0"/>
              <a:t>Kaasomaniku tegevus ei tohi rikkuda teiste kaasomanike õigusi. Kaasomanik on kohustatud hoidma tema ainukasutusse antud ruume korras selliselt, et nende seisukorrast tulenev toime ei ületaks teistele kaasomanikele tavakasutusest tekkivaid mõjusid, mis hõlmab ruumide korrashoidmist, samuti sisekliima hoidmist.</a:t>
            </a:r>
          </a:p>
        </p:txBody>
      </p:sp>
    </p:spTree>
    <p:extLst>
      <p:ext uri="{BB962C8B-B14F-4D97-AF65-F5344CB8AC3E}">
        <p14:creationId xmlns:p14="http://schemas.microsoft.com/office/powerpoint/2010/main" val="90482268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4B6AACBA-ED30-7FB0-04B9-43A33621E0B6}"/>
              </a:ext>
            </a:extLst>
          </p:cNvPr>
          <p:cNvSpPr>
            <a:spLocks noGrp="1"/>
          </p:cNvSpPr>
          <p:nvPr>
            <p:ph type="title"/>
          </p:nvPr>
        </p:nvSpPr>
        <p:spPr/>
        <p:txBody>
          <a:bodyPr/>
          <a:lstStyle/>
          <a:p>
            <a:r>
              <a:rPr lang="et-EE" dirty="0"/>
              <a:t>2-19-1488 p 16</a:t>
            </a:r>
          </a:p>
        </p:txBody>
      </p:sp>
      <p:sp>
        <p:nvSpPr>
          <p:cNvPr id="3" name="Sisu kohatäide 2">
            <a:extLst>
              <a:ext uri="{FF2B5EF4-FFF2-40B4-BE49-F238E27FC236}">
                <a16:creationId xmlns:a16="http://schemas.microsoft.com/office/drawing/2014/main" id="{D6E8B50F-47A1-15F6-DBC1-83804D92DE48}"/>
              </a:ext>
            </a:extLst>
          </p:cNvPr>
          <p:cNvSpPr>
            <a:spLocks noGrp="1"/>
          </p:cNvSpPr>
          <p:nvPr>
            <p:ph idx="1"/>
          </p:nvPr>
        </p:nvSpPr>
        <p:spPr/>
        <p:txBody>
          <a:bodyPr/>
          <a:lstStyle/>
          <a:p>
            <a:r>
              <a:rPr lang="et-EE" dirty="0"/>
              <a:t>Nii eriomandi korrashoidmisel kui kaasomaniku ainukasutusse antud ruumides peab kaasomanik hoidma sellist temperatuuri ja õhuniiskust, mis tagaks kaasomandi säilimise ning teiste kaasomanike ainukasutuses olevate ruumide kasutamise vastavalt nende otstarbele ilma ülemääraste kulutusteta. Eluruumides peab olema tagatud inimesele ohutu ja tervislik elukeskkond ning seal peab olema võimalik ööpäev läbi viibida.</a:t>
            </a:r>
          </a:p>
        </p:txBody>
      </p:sp>
    </p:spTree>
    <p:extLst>
      <p:ext uri="{BB962C8B-B14F-4D97-AF65-F5344CB8AC3E}">
        <p14:creationId xmlns:p14="http://schemas.microsoft.com/office/powerpoint/2010/main" val="394536419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0B987B10-A3C9-084E-29E2-2A778C4FF955}"/>
              </a:ext>
            </a:extLst>
          </p:cNvPr>
          <p:cNvSpPr>
            <a:spLocks noGrp="1"/>
          </p:cNvSpPr>
          <p:nvPr>
            <p:ph type="title"/>
          </p:nvPr>
        </p:nvSpPr>
        <p:spPr/>
        <p:txBody>
          <a:bodyPr/>
          <a:lstStyle/>
          <a:p>
            <a:r>
              <a:rPr lang="et-EE" dirty="0"/>
              <a:t>2-21-11325 p 14.1</a:t>
            </a:r>
          </a:p>
        </p:txBody>
      </p:sp>
      <p:sp>
        <p:nvSpPr>
          <p:cNvPr id="3" name="Sisu kohatäide 2">
            <a:extLst>
              <a:ext uri="{FF2B5EF4-FFF2-40B4-BE49-F238E27FC236}">
                <a16:creationId xmlns:a16="http://schemas.microsoft.com/office/drawing/2014/main" id="{C126A8E0-28FA-6E71-5E0F-09067CF6C7A8}"/>
              </a:ext>
            </a:extLst>
          </p:cNvPr>
          <p:cNvSpPr>
            <a:spLocks noGrp="1"/>
          </p:cNvSpPr>
          <p:nvPr>
            <p:ph idx="1"/>
          </p:nvPr>
        </p:nvSpPr>
        <p:spPr/>
        <p:txBody>
          <a:bodyPr/>
          <a:lstStyle/>
          <a:p>
            <a:r>
              <a:rPr lang="et-EE" sz="1800" dirty="0">
                <a:solidFill>
                  <a:schemeClr val="accent1"/>
                </a:solidFill>
                <a:effectLst/>
                <a:latin typeface="Arial" panose="020B0604020202020204" pitchFamily="34" charset="0"/>
                <a:ea typeface="Times New Roman" panose="02020603050405020304" pitchFamily="18" charset="0"/>
              </a:rPr>
              <a:t>Korterelamu ühiseks kasutamiseks vajalikud seadmed, paigaldised ja kommunikatsioonid on ehitise tehnosüsteemide osadena korteriomanike kaasomandis. Korteriomandi eriomandi eseme hulka kuuluvad üksnes sellised tehnosüsteemi osad, mis teenivad vaid ühte korterit ning on eemaldatavad ilma kaasomandit või teiste korteriomanike õigusi kahjustamata. Viimane kehtib ka juhul, kui sellised tehnosüsteemi osad läbivad korteriomanike kaasomandi osa või teise korteriomaniku korteriomandi eriomandit </a:t>
            </a:r>
            <a:endParaRPr lang="et-EE" dirty="0">
              <a:solidFill>
                <a:schemeClr val="accent1"/>
              </a:solidFill>
            </a:endParaRPr>
          </a:p>
        </p:txBody>
      </p:sp>
    </p:spTree>
    <p:extLst>
      <p:ext uri="{BB962C8B-B14F-4D97-AF65-F5344CB8AC3E}">
        <p14:creationId xmlns:p14="http://schemas.microsoft.com/office/powerpoint/2010/main" val="235462707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8135915B-0208-140E-D0F5-22C93BA6009B}"/>
              </a:ext>
            </a:extLst>
          </p:cNvPr>
          <p:cNvSpPr>
            <a:spLocks noGrp="1"/>
          </p:cNvSpPr>
          <p:nvPr>
            <p:ph type="title"/>
          </p:nvPr>
        </p:nvSpPr>
        <p:spPr/>
        <p:txBody>
          <a:bodyPr/>
          <a:lstStyle/>
          <a:p>
            <a:r>
              <a:rPr lang="et-EE" dirty="0"/>
              <a:t>2-21-11325 p 14.2</a:t>
            </a:r>
          </a:p>
        </p:txBody>
      </p:sp>
      <p:sp>
        <p:nvSpPr>
          <p:cNvPr id="3" name="Sisu kohatäide 2">
            <a:extLst>
              <a:ext uri="{FF2B5EF4-FFF2-40B4-BE49-F238E27FC236}">
                <a16:creationId xmlns:a16="http://schemas.microsoft.com/office/drawing/2014/main" id="{14F183EA-5577-19DF-F885-D4B1942B3AD0}"/>
              </a:ext>
            </a:extLst>
          </p:cNvPr>
          <p:cNvSpPr>
            <a:spLocks noGrp="1"/>
          </p:cNvSpPr>
          <p:nvPr>
            <p:ph idx="1"/>
          </p:nvPr>
        </p:nvSpPr>
        <p:spPr/>
        <p:txBody>
          <a:bodyPr/>
          <a:lstStyle/>
          <a:p>
            <a:r>
              <a:rPr lang="et-EE" sz="2000" dirty="0">
                <a:solidFill>
                  <a:schemeClr val="accent1"/>
                </a:solidFill>
                <a:effectLst/>
                <a:latin typeface="Arial" panose="020B0604020202020204" pitchFamily="34" charset="0"/>
                <a:ea typeface="Times New Roman" panose="02020603050405020304" pitchFamily="18" charset="0"/>
              </a:rPr>
              <a:t>Üldjuhul saab ühte korterit teenindavaks pidada sellist tehnosüsteemi osa, mille olemasolust ei sõltu ülejäänud tehnosüsteemi eesmärgipärane toimimine. Selliste osade hulka on senises kohtupraktikas loetud nt elektrijuhtmeid, mis on vajalikud üksnes ühe korteriomaniku elektritarbimiseks aga ka veetorusid, mis on vajalikud üksnes ühe korteri piires vee laialiviimiseks, ühte korterit teenindavad tehnosüsteemi osad on ka äravoolutorud, mis on vajalikud üksnes ühe korteri reovee ärajuhtimiseks </a:t>
            </a:r>
            <a:r>
              <a:rPr lang="et-EE" sz="2000" dirty="0" err="1">
                <a:solidFill>
                  <a:schemeClr val="accent1"/>
                </a:solidFill>
                <a:effectLst/>
                <a:latin typeface="Arial" panose="020B0604020202020204" pitchFamily="34" charset="0"/>
                <a:ea typeface="Times New Roman" panose="02020603050405020304" pitchFamily="18" charset="0"/>
              </a:rPr>
              <a:t>üldkanalisatsiooni</a:t>
            </a:r>
            <a:r>
              <a:rPr lang="et-EE" sz="2000" dirty="0">
                <a:solidFill>
                  <a:schemeClr val="accent1"/>
                </a:solidFill>
                <a:effectLst/>
                <a:latin typeface="Arial" panose="020B0604020202020204" pitchFamily="34" charset="0"/>
                <a:ea typeface="Times New Roman" panose="02020603050405020304" pitchFamily="18" charset="0"/>
              </a:rPr>
              <a:t>.</a:t>
            </a:r>
          </a:p>
          <a:p>
            <a:endParaRPr lang="et-EE" dirty="0"/>
          </a:p>
        </p:txBody>
      </p:sp>
    </p:spTree>
    <p:extLst>
      <p:ext uri="{BB962C8B-B14F-4D97-AF65-F5344CB8AC3E}">
        <p14:creationId xmlns:p14="http://schemas.microsoft.com/office/powerpoint/2010/main" val="284510180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8774A7F3-2FEA-F19E-455E-70F30953FCB2}"/>
              </a:ext>
            </a:extLst>
          </p:cNvPr>
          <p:cNvSpPr>
            <a:spLocks noGrp="1"/>
          </p:cNvSpPr>
          <p:nvPr>
            <p:ph type="title"/>
          </p:nvPr>
        </p:nvSpPr>
        <p:spPr/>
        <p:txBody>
          <a:bodyPr/>
          <a:lstStyle/>
          <a:p>
            <a:r>
              <a:rPr lang="et-EE" dirty="0"/>
              <a:t>2-21-11325 p 14.5</a:t>
            </a:r>
          </a:p>
        </p:txBody>
      </p:sp>
      <p:sp>
        <p:nvSpPr>
          <p:cNvPr id="3" name="Sisu kohatäide 2">
            <a:extLst>
              <a:ext uri="{FF2B5EF4-FFF2-40B4-BE49-F238E27FC236}">
                <a16:creationId xmlns:a16="http://schemas.microsoft.com/office/drawing/2014/main" id="{6CF2189A-C933-9520-7DBA-5FDA3862640B}"/>
              </a:ext>
            </a:extLst>
          </p:cNvPr>
          <p:cNvSpPr>
            <a:spLocks noGrp="1"/>
          </p:cNvSpPr>
          <p:nvPr>
            <p:ph idx="1"/>
          </p:nvPr>
        </p:nvSpPr>
        <p:spPr/>
        <p:txBody>
          <a:bodyPr/>
          <a:lstStyle/>
          <a:p>
            <a:r>
              <a:rPr lang="et-EE" sz="2000" dirty="0">
                <a:solidFill>
                  <a:schemeClr val="accent1"/>
                </a:solidFill>
                <a:effectLst/>
                <a:latin typeface="Arial" panose="020B0604020202020204" pitchFamily="34" charset="0"/>
                <a:ea typeface="Times New Roman" panose="02020603050405020304" pitchFamily="18" charset="0"/>
              </a:rPr>
              <a:t>Kaasomandi hulka kuuluvad eelkõige ehitise põhikonstruktsioonide hulka kuuluvad </a:t>
            </a:r>
            <a:r>
              <a:rPr lang="et-EE" sz="2000" dirty="0" err="1">
                <a:solidFill>
                  <a:schemeClr val="accent1"/>
                </a:solidFill>
                <a:effectLst/>
                <a:latin typeface="Arial" panose="020B0604020202020204" pitchFamily="34" charset="0"/>
                <a:ea typeface="Times New Roman" panose="02020603050405020304" pitchFamily="18" charset="0"/>
              </a:rPr>
              <a:t>välispiirded</a:t>
            </a:r>
            <a:r>
              <a:rPr lang="et-EE" sz="2000" dirty="0">
                <a:solidFill>
                  <a:schemeClr val="accent1"/>
                </a:solidFill>
                <a:effectLst/>
                <a:latin typeface="Arial" panose="020B0604020202020204" pitchFamily="34" charset="0"/>
                <a:ea typeface="Times New Roman" panose="02020603050405020304" pitchFamily="18" charset="0"/>
              </a:rPr>
              <a:t> ja kandvad seinad, samuti eriomandi eset teistest eriomandi esemetest ja kaasomandi esemest lahutavad piirdeseinad. </a:t>
            </a:r>
          </a:p>
          <a:p>
            <a:r>
              <a:rPr lang="et-EE" sz="2000" dirty="0">
                <a:solidFill>
                  <a:schemeClr val="accent1"/>
                </a:solidFill>
                <a:effectLst/>
                <a:latin typeface="Arial" panose="020B0604020202020204" pitchFamily="34" charset="0"/>
                <a:ea typeface="Times New Roman" panose="02020603050405020304" pitchFamily="18" charset="0"/>
              </a:rPr>
              <a:t>Eriomandi piires asuvad kerged vaheseinad, mis sellistele omadustele ei vasta ja mida saab muuta või eemaldada hoonet tervikuna kahjustamata ja teisi korteriomanikke mõjutamata, kuuluvad eriomandi eseme koosseisu.</a:t>
            </a:r>
          </a:p>
          <a:p>
            <a:endParaRPr lang="et-EE" dirty="0"/>
          </a:p>
        </p:txBody>
      </p:sp>
    </p:spTree>
    <p:extLst>
      <p:ext uri="{BB962C8B-B14F-4D97-AF65-F5344CB8AC3E}">
        <p14:creationId xmlns:p14="http://schemas.microsoft.com/office/powerpoint/2010/main" val="339416790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EDC0084F-F416-3457-2F77-E58C6C7CC636}"/>
              </a:ext>
            </a:extLst>
          </p:cNvPr>
          <p:cNvSpPr>
            <a:spLocks noGrp="1"/>
          </p:cNvSpPr>
          <p:nvPr>
            <p:ph type="title"/>
          </p:nvPr>
        </p:nvSpPr>
        <p:spPr/>
        <p:txBody>
          <a:bodyPr/>
          <a:lstStyle/>
          <a:p>
            <a:r>
              <a:rPr lang="et-EE" dirty="0"/>
              <a:t>2-21-11325 p 16</a:t>
            </a:r>
          </a:p>
        </p:txBody>
      </p:sp>
      <p:sp>
        <p:nvSpPr>
          <p:cNvPr id="3" name="Sisu kohatäide 2">
            <a:extLst>
              <a:ext uri="{FF2B5EF4-FFF2-40B4-BE49-F238E27FC236}">
                <a16:creationId xmlns:a16="http://schemas.microsoft.com/office/drawing/2014/main" id="{F08B31A8-CEFA-67FC-B9B5-7ACBA842FFD2}"/>
              </a:ext>
            </a:extLst>
          </p:cNvPr>
          <p:cNvSpPr>
            <a:spLocks noGrp="1"/>
          </p:cNvSpPr>
          <p:nvPr>
            <p:ph idx="1"/>
          </p:nvPr>
        </p:nvSpPr>
        <p:spPr/>
        <p:txBody>
          <a:bodyPr/>
          <a:lstStyle/>
          <a:p>
            <a:r>
              <a:rPr lang="et-EE" sz="2000" dirty="0">
                <a:solidFill>
                  <a:schemeClr val="accent1"/>
                </a:solidFill>
                <a:effectLst/>
                <a:latin typeface="Arial" panose="020B0604020202020204" pitchFamily="34" charset="0"/>
                <a:ea typeface="Times New Roman" panose="02020603050405020304" pitchFamily="18" charset="0"/>
              </a:rPr>
              <a:t>Korteriomanik ei pea olema varustatud sellise tehnikaga, millega selgitada välja seina sisse ehitatud torude seisund. Ka ei saa korteriomanikult mõistlikult eeldada regulaarselt tehniku kutsumist seina sees asuvate torude seisukorra hindamiseks. Kuna korteri omanik ei saanud korteriühistut seina sees asuva äravoolutoru halvast seisukorrast objektiivsetel põhjustel teavitada, siis ei saa teda pidada oma kohustusi rikkunuks.</a:t>
            </a:r>
          </a:p>
          <a:p>
            <a:endParaRPr lang="et-EE" dirty="0"/>
          </a:p>
        </p:txBody>
      </p:sp>
    </p:spTree>
    <p:extLst>
      <p:ext uri="{BB962C8B-B14F-4D97-AF65-F5344CB8AC3E}">
        <p14:creationId xmlns:p14="http://schemas.microsoft.com/office/powerpoint/2010/main" val="32861200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E4D67E7A-1277-2ED3-438D-EFB2877D0C64}"/>
              </a:ext>
            </a:extLst>
          </p:cNvPr>
          <p:cNvSpPr>
            <a:spLocks noGrp="1"/>
          </p:cNvSpPr>
          <p:nvPr>
            <p:ph type="title"/>
          </p:nvPr>
        </p:nvSpPr>
        <p:spPr/>
        <p:txBody>
          <a:bodyPr/>
          <a:lstStyle/>
          <a:p>
            <a:r>
              <a:rPr lang="et-EE" dirty="0"/>
              <a:t>Piiritlemine</a:t>
            </a:r>
          </a:p>
        </p:txBody>
      </p:sp>
      <p:sp>
        <p:nvSpPr>
          <p:cNvPr id="3" name="Sisu kohatäide 2">
            <a:extLst>
              <a:ext uri="{FF2B5EF4-FFF2-40B4-BE49-F238E27FC236}">
                <a16:creationId xmlns:a16="http://schemas.microsoft.com/office/drawing/2014/main" id="{73F3E68E-AB52-659D-AE0D-61D7E2F7BC71}"/>
              </a:ext>
            </a:extLst>
          </p:cNvPr>
          <p:cNvSpPr>
            <a:spLocks noGrp="1"/>
          </p:cNvSpPr>
          <p:nvPr>
            <p:ph idx="1"/>
          </p:nvPr>
        </p:nvSpPr>
        <p:spPr/>
        <p:txBody>
          <a:bodyPr>
            <a:normAutofit fontScale="77500" lnSpcReduction="20000"/>
          </a:bodyPr>
          <a:lstStyle/>
          <a:p>
            <a:r>
              <a:rPr lang="et-EE" sz="1900" dirty="0"/>
              <a:t>Kaasomand - kortermaja katus, aknad, välisuksed, trepikojad, koridorid, rõdud, lodžad, terrassid, korruste vahelaed, liftišahtid, liftid, vundament, seinad, mille eemaldamine kahjustaks kaasomandit või teiste korteriomanike õigusi. </a:t>
            </a:r>
            <a:r>
              <a:rPr lang="et-EE" sz="1900" dirty="0">
                <a:solidFill>
                  <a:schemeClr val="accent1"/>
                </a:solidFill>
                <a:effectLst/>
                <a:latin typeface="Arial" panose="020B0604020202020204" pitchFamily="34" charset="0"/>
                <a:ea typeface="Times New Roman" panose="02020603050405020304" pitchFamily="18" charset="0"/>
              </a:rPr>
              <a:t>Sellised on eelkõige ehitise põhikonstruktsioonide hulka kuuluvad </a:t>
            </a:r>
            <a:r>
              <a:rPr lang="et-EE" sz="1900" dirty="0" err="1">
                <a:solidFill>
                  <a:schemeClr val="accent1"/>
                </a:solidFill>
                <a:effectLst/>
                <a:latin typeface="Arial" panose="020B0604020202020204" pitchFamily="34" charset="0"/>
                <a:ea typeface="Times New Roman" panose="02020603050405020304" pitchFamily="18" charset="0"/>
              </a:rPr>
              <a:t>välispiirded</a:t>
            </a:r>
            <a:r>
              <a:rPr lang="et-EE" sz="1900" dirty="0">
                <a:solidFill>
                  <a:schemeClr val="accent1"/>
                </a:solidFill>
                <a:effectLst/>
                <a:latin typeface="Arial" panose="020B0604020202020204" pitchFamily="34" charset="0"/>
                <a:ea typeface="Times New Roman" panose="02020603050405020304" pitchFamily="18" charset="0"/>
              </a:rPr>
              <a:t> ja kandvad seinad, samuti eriomandi eset teistest eriomandi esemetest ja kaasomandi esemest lahutavad piirdeseinad. </a:t>
            </a:r>
            <a:endParaRPr lang="et-EE" sz="1900" dirty="0">
              <a:solidFill>
                <a:schemeClr val="accent1"/>
              </a:solidFill>
            </a:endParaRPr>
          </a:p>
          <a:p>
            <a:r>
              <a:rPr lang="et-EE" dirty="0"/>
              <a:t>Eriomand – elektrijuhtmed, mis teenindavad ainult ühte korterit, samuti veetorud, mis on vajalikud üksnes ühe korteri piires vee laialiviimiseks, äravoolutorud, mis on vajalikud ühe korteri reovee ärajuhtimiseks </a:t>
            </a:r>
            <a:r>
              <a:rPr lang="et-EE" dirty="0" err="1"/>
              <a:t>üldkanalisatsiooni</a:t>
            </a:r>
            <a:r>
              <a:rPr lang="et-EE" dirty="0"/>
              <a:t>, </a:t>
            </a:r>
            <a:r>
              <a:rPr lang="et-EE" sz="2100" dirty="0">
                <a:solidFill>
                  <a:schemeClr val="accent1"/>
                </a:solidFill>
                <a:latin typeface="Arial" panose="020B0604020202020204" pitchFamily="34" charset="0"/>
              </a:rPr>
              <a:t>e</a:t>
            </a:r>
            <a:r>
              <a:rPr lang="et-EE" sz="2100" dirty="0">
                <a:solidFill>
                  <a:schemeClr val="accent1"/>
                </a:solidFill>
                <a:effectLst/>
                <a:latin typeface="Arial" panose="020B0604020202020204" pitchFamily="34" charset="0"/>
                <a:ea typeface="Times New Roman" panose="02020603050405020304" pitchFamily="18" charset="0"/>
              </a:rPr>
              <a:t>riomandi piires asuvad kerged vaheseinad, mis sellistele omadustele ei vasta ja mida saab muuta või eemaldada hoonet tervikuna kahjustamata ja teisi korteriomanikke mõjutamata</a:t>
            </a:r>
            <a:endParaRPr lang="et-EE" sz="2100" dirty="0">
              <a:solidFill>
                <a:schemeClr val="accent1"/>
              </a:solidFill>
            </a:endParaRPr>
          </a:p>
          <a:p>
            <a:r>
              <a:rPr lang="et-EE" dirty="0"/>
              <a:t>Ebaselge: korstnad, korteriuksed, küttesüsteemid </a:t>
            </a:r>
          </a:p>
          <a:p>
            <a:r>
              <a:rPr lang="et-EE" i="1" dirty="0"/>
              <a:t>Ilmselt ühte korterit teenindav korsten ei ole kaasomandiosa.</a:t>
            </a:r>
          </a:p>
          <a:p>
            <a:r>
              <a:rPr lang="et-EE" dirty="0"/>
              <a:t>Kaasomandi osa võib olla antud korteriomaniku erikasutusse (</a:t>
            </a:r>
            <a:r>
              <a:rPr lang="et-EE" dirty="0" err="1"/>
              <a:t>KrtS</a:t>
            </a:r>
            <a:r>
              <a:rPr lang="et-EE" dirty="0"/>
              <a:t> § 14 lg 1) </a:t>
            </a:r>
          </a:p>
          <a:p>
            <a:r>
              <a:rPr lang="et-EE" dirty="0"/>
              <a:t>Näiteks: ühe korteri piires terrassid, rõdud, aga ka keldrid, parkimiskohad.</a:t>
            </a:r>
          </a:p>
        </p:txBody>
      </p:sp>
    </p:spTree>
    <p:extLst>
      <p:ext uri="{BB962C8B-B14F-4D97-AF65-F5344CB8AC3E}">
        <p14:creationId xmlns:p14="http://schemas.microsoft.com/office/powerpoint/2010/main" val="341226564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C5E9149C-7F70-5703-D38C-B2F33FD7136F}"/>
              </a:ext>
            </a:extLst>
          </p:cNvPr>
          <p:cNvSpPr>
            <a:spLocks noGrp="1"/>
          </p:cNvSpPr>
          <p:nvPr>
            <p:ph type="title"/>
          </p:nvPr>
        </p:nvSpPr>
        <p:spPr/>
        <p:txBody>
          <a:bodyPr/>
          <a:lstStyle/>
          <a:p>
            <a:r>
              <a:rPr lang="et-EE" dirty="0"/>
              <a:t>2-21-11325 p 17.2</a:t>
            </a:r>
          </a:p>
        </p:txBody>
      </p:sp>
      <p:sp>
        <p:nvSpPr>
          <p:cNvPr id="3" name="Sisu kohatäide 2">
            <a:extLst>
              <a:ext uri="{FF2B5EF4-FFF2-40B4-BE49-F238E27FC236}">
                <a16:creationId xmlns:a16="http://schemas.microsoft.com/office/drawing/2014/main" id="{B8DB8685-3F13-E4CA-04A5-78796A856047}"/>
              </a:ext>
            </a:extLst>
          </p:cNvPr>
          <p:cNvSpPr>
            <a:spLocks noGrp="1"/>
          </p:cNvSpPr>
          <p:nvPr>
            <p:ph idx="1"/>
          </p:nvPr>
        </p:nvSpPr>
        <p:spPr>
          <a:xfrm>
            <a:off x="899592" y="1131590"/>
            <a:ext cx="7920038" cy="3600450"/>
          </a:xfrm>
        </p:spPr>
        <p:txBody>
          <a:bodyPr/>
          <a:lstStyle/>
          <a:p>
            <a:r>
              <a:rPr lang="et-EE" sz="2000" dirty="0">
                <a:solidFill>
                  <a:schemeClr val="accent1"/>
                </a:solidFill>
                <a:effectLst/>
                <a:latin typeface="Arial" panose="020B0604020202020204" pitchFamily="34" charset="0"/>
                <a:ea typeface="Times New Roman" panose="02020603050405020304" pitchFamily="18" charset="0"/>
              </a:rPr>
              <a:t>Kuna äravoolutoru oli juba hoone ehitamise ajast paigaldatud seina sisse selliselt, et selle korrasolekut saab kontrollida üksnes torusisese kaameraga, ei ole korteriomanikul kohustust kasutada erivahendeid või -tehnikat äravoolutoru seisundi kontrollimiseks, sh ei ole ta kohustatud kontrolliks seina avama. Seetõttu ei rikkunud korteriomanik ka eriomandi eseme korrashoiu kohustust.</a:t>
            </a:r>
            <a:endParaRPr lang="et-EE" dirty="0"/>
          </a:p>
        </p:txBody>
      </p:sp>
    </p:spTree>
    <p:extLst>
      <p:ext uri="{BB962C8B-B14F-4D97-AF65-F5344CB8AC3E}">
        <p14:creationId xmlns:p14="http://schemas.microsoft.com/office/powerpoint/2010/main" val="181742882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B75F71C9-DCCB-0223-AF1D-352ABADD4530}"/>
              </a:ext>
            </a:extLst>
          </p:cNvPr>
          <p:cNvSpPr>
            <a:spLocks noGrp="1"/>
          </p:cNvSpPr>
          <p:nvPr>
            <p:ph type="title"/>
          </p:nvPr>
        </p:nvSpPr>
        <p:spPr/>
        <p:txBody>
          <a:bodyPr/>
          <a:lstStyle/>
          <a:p>
            <a:r>
              <a:rPr lang="et-EE" dirty="0"/>
              <a:t>2-21-11325 p 18</a:t>
            </a:r>
          </a:p>
        </p:txBody>
      </p:sp>
      <p:sp>
        <p:nvSpPr>
          <p:cNvPr id="3" name="Sisu kohatäide 2">
            <a:extLst>
              <a:ext uri="{FF2B5EF4-FFF2-40B4-BE49-F238E27FC236}">
                <a16:creationId xmlns:a16="http://schemas.microsoft.com/office/drawing/2014/main" id="{1E1503A1-1EE3-C6B1-FAC5-112E99DBA762}"/>
              </a:ext>
            </a:extLst>
          </p:cNvPr>
          <p:cNvSpPr>
            <a:spLocks noGrp="1"/>
          </p:cNvSpPr>
          <p:nvPr>
            <p:ph idx="1"/>
          </p:nvPr>
        </p:nvSpPr>
        <p:spPr/>
        <p:txBody>
          <a:bodyPr>
            <a:normAutofit lnSpcReduction="10000"/>
          </a:bodyPr>
          <a:lstStyle/>
          <a:p>
            <a:r>
              <a:rPr lang="et-EE" sz="2000" dirty="0">
                <a:solidFill>
                  <a:schemeClr val="accent1"/>
                </a:solidFill>
                <a:effectLst/>
                <a:latin typeface="Arial" panose="020B0604020202020204" pitchFamily="34" charset="0"/>
                <a:ea typeface="Times New Roman" panose="02020603050405020304" pitchFamily="18" charset="0"/>
              </a:rPr>
              <a:t>Riigikohus on varem selgitanud, et korteriomanik, kelle korteriomandi eriomandi esemele on tekkinud tulenevalt korteriomanike kaasomandi esemest kahju, mis ei ole tingitud mõne üksiku korteriomaniku ega korteriühistu kohustuse rikkumisest, saab alati nõuda selle kahju hüvitamist teistelt korteriomanikelt korteriühistu kaudu. Seevastu olukorras, kus kahjustatud korteri omanikule on tekkinud kahju teise korteriomandi eriomandi esemest ja viimase omanik ei ole oma kohustusi rikkunud, ei saa kahjustatud korteri omanik nõuda kahju hüvitamist korteriomanikult, kelle eriomandi esemest kahju tekitanud sündmus lähtus. Küll aga ei ole välistatud sellise kahju hüvitamise nõue kahju tekitanud kolmandate isikute vastu, nt deliktiõiguse, sh tootjavastutuse (VÕS § 1061) alusel.</a:t>
            </a:r>
          </a:p>
          <a:p>
            <a:endParaRPr lang="et-EE" dirty="0"/>
          </a:p>
        </p:txBody>
      </p:sp>
    </p:spTree>
    <p:extLst>
      <p:ext uri="{BB962C8B-B14F-4D97-AF65-F5344CB8AC3E}">
        <p14:creationId xmlns:p14="http://schemas.microsoft.com/office/powerpoint/2010/main" val="176142961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18B90638-B9F6-5C1F-4713-14B277172851}"/>
              </a:ext>
            </a:extLst>
          </p:cNvPr>
          <p:cNvSpPr>
            <a:spLocks noGrp="1"/>
          </p:cNvSpPr>
          <p:nvPr>
            <p:ph type="title"/>
          </p:nvPr>
        </p:nvSpPr>
        <p:spPr/>
        <p:txBody>
          <a:bodyPr/>
          <a:lstStyle/>
          <a:p>
            <a:r>
              <a:rPr lang="et-EE" dirty="0"/>
              <a:t>2-21-11325 p 19</a:t>
            </a:r>
          </a:p>
        </p:txBody>
      </p:sp>
      <p:sp>
        <p:nvSpPr>
          <p:cNvPr id="3" name="Sisu kohatäide 2">
            <a:extLst>
              <a:ext uri="{FF2B5EF4-FFF2-40B4-BE49-F238E27FC236}">
                <a16:creationId xmlns:a16="http://schemas.microsoft.com/office/drawing/2014/main" id="{39838C84-8D19-C5DC-7481-6B143ACEB16C}"/>
              </a:ext>
            </a:extLst>
          </p:cNvPr>
          <p:cNvSpPr>
            <a:spLocks noGrp="1"/>
          </p:cNvSpPr>
          <p:nvPr>
            <p:ph idx="1"/>
          </p:nvPr>
        </p:nvSpPr>
        <p:spPr/>
        <p:txBody>
          <a:bodyPr>
            <a:normAutofit fontScale="92500" lnSpcReduction="10000"/>
          </a:bodyPr>
          <a:lstStyle/>
          <a:p>
            <a:r>
              <a:rPr lang="et-EE" sz="2000" dirty="0">
                <a:solidFill>
                  <a:schemeClr val="accent1"/>
                </a:solidFill>
                <a:effectLst/>
                <a:latin typeface="Arial" panose="020B0604020202020204" pitchFamily="34" charset="0"/>
                <a:ea typeface="Times New Roman" panose="02020603050405020304" pitchFamily="18" charset="0"/>
              </a:rPr>
              <a:t>Samuti on võimalik, et korteriomanikuga eriomandi piires ehitustööde tegemiseks sõlmitud töövõtuleping on teisi korteriomanikke kaitsev leping, millest tulenevate lepinguliste kaitsekohustuste rikkumise puhul võib teistel korteriomanikel olla töövõtja vastu kahju hüvitamise nõue. See saab kõne alla tulla olukorras, kus tellijaks olev korteriomanik korteriomanike vahelises õigussuhtes kahju eest ei vastuta. Ehitustööde puhul, mille mittekohase täitmise mõju võib kanduda ka teiste korteriomandite eriosade piiresse, saab eeldada tellijaks oleva korteriomaniku tahet teisi korteriomanikke kaitsta. Selle alus on korteriomanike omavahelises õigussuhtes </a:t>
            </a:r>
            <a:r>
              <a:rPr lang="et-EE" sz="2000" dirty="0" err="1">
                <a:solidFill>
                  <a:schemeClr val="accent1"/>
                </a:solidFill>
                <a:effectLst/>
                <a:latin typeface="Arial" panose="020B0604020202020204" pitchFamily="34" charset="0"/>
                <a:ea typeface="Times New Roman" panose="02020603050405020304" pitchFamily="18" charset="0"/>
              </a:rPr>
              <a:t>KrtS</a:t>
            </a:r>
            <a:r>
              <a:rPr lang="et-EE" sz="2000" dirty="0">
                <a:solidFill>
                  <a:schemeClr val="accent1"/>
                </a:solidFill>
                <a:effectLst/>
                <a:latin typeface="Arial" panose="020B0604020202020204" pitchFamily="34" charset="0"/>
                <a:ea typeface="Times New Roman" panose="02020603050405020304" pitchFamily="18" charset="0"/>
              </a:rPr>
              <a:t> § 12 </a:t>
            </a:r>
            <a:r>
              <a:rPr lang="et-EE" sz="2000" dirty="0" err="1">
                <a:solidFill>
                  <a:schemeClr val="accent1"/>
                </a:solidFill>
                <a:effectLst/>
                <a:latin typeface="Arial" panose="020B0604020202020204" pitchFamily="34" charset="0"/>
                <a:ea typeface="Times New Roman" panose="02020603050405020304" pitchFamily="18" charset="0"/>
              </a:rPr>
              <a:t>lg-st</a:t>
            </a:r>
            <a:r>
              <a:rPr lang="et-EE" sz="2000" dirty="0">
                <a:solidFill>
                  <a:schemeClr val="accent1"/>
                </a:solidFill>
                <a:effectLst/>
                <a:latin typeface="Arial" panose="020B0604020202020204" pitchFamily="34" charset="0"/>
                <a:ea typeface="Times New Roman" panose="02020603050405020304" pitchFamily="18" charset="0"/>
              </a:rPr>
              <a:t> 2 tulenev kohustus arvestada teiste korteriomanike õigustatud huve. Tehes töid korterelamus, on see tahe ja kaitstavad korteriomanikud üldjuhul äratuntavad ka töövõtjale.</a:t>
            </a:r>
          </a:p>
          <a:p>
            <a:endParaRPr lang="et-EE" dirty="0"/>
          </a:p>
        </p:txBody>
      </p:sp>
    </p:spTree>
    <p:extLst>
      <p:ext uri="{BB962C8B-B14F-4D97-AF65-F5344CB8AC3E}">
        <p14:creationId xmlns:p14="http://schemas.microsoft.com/office/powerpoint/2010/main" val="272443599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B1FD6AF7-1D81-B68A-D91D-C69E1F103A69}"/>
              </a:ext>
            </a:extLst>
          </p:cNvPr>
          <p:cNvSpPr>
            <a:spLocks noGrp="1"/>
          </p:cNvSpPr>
          <p:nvPr>
            <p:ph type="title"/>
          </p:nvPr>
        </p:nvSpPr>
        <p:spPr/>
        <p:txBody>
          <a:bodyPr/>
          <a:lstStyle/>
          <a:p>
            <a:r>
              <a:rPr lang="et-EE" dirty="0"/>
              <a:t>2-21-11325 p 20</a:t>
            </a:r>
          </a:p>
        </p:txBody>
      </p:sp>
      <p:sp>
        <p:nvSpPr>
          <p:cNvPr id="3" name="Sisu kohatäide 2">
            <a:extLst>
              <a:ext uri="{FF2B5EF4-FFF2-40B4-BE49-F238E27FC236}">
                <a16:creationId xmlns:a16="http://schemas.microsoft.com/office/drawing/2014/main" id="{B9D1FE4C-AF92-6424-85DA-009F9F74EE73}"/>
              </a:ext>
            </a:extLst>
          </p:cNvPr>
          <p:cNvSpPr>
            <a:spLocks noGrp="1"/>
          </p:cNvSpPr>
          <p:nvPr>
            <p:ph idx="1"/>
          </p:nvPr>
        </p:nvSpPr>
        <p:spPr/>
        <p:txBody>
          <a:bodyPr>
            <a:normAutofit fontScale="92500"/>
          </a:bodyPr>
          <a:lstStyle/>
          <a:p>
            <a:r>
              <a:rPr lang="et-EE" sz="2000" dirty="0">
                <a:solidFill>
                  <a:schemeClr val="accent1"/>
                </a:solidFill>
                <a:effectLst/>
                <a:latin typeface="Arial" panose="020B0604020202020204" pitchFamily="34" charset="0"/>
                <a:ea typeface="Times New Roman" panose="02020603050405020304" pitchFamily="18" charset="0"/>
                <a:cs typeface="Arial" panose="020B0604020202020204" pitchFamily="34" charset="0"/>
              </a:rPr>
              <a:t>Olukorras, kus kahjustatud korteri omanikul ei ole endal lepingulist või lepinguvälist nõuet kahju tekitanud isiku vastu kahju hüvitamiseks, on võimalik, et kahju tekitanud isik vastutab tekkinud kahju eest mõne teise isikuga (nt teine korteriomanik) sõlmitud lepingu rikkumise tõttu. Niisuguses olukorras tuleb VÕS § 127 </a:t>
            </a:r>
            <a:r>
              <a:rPr lang="et-EE" sz="2000" dirty="0" err="1">
                <a:solidFill>
                  <a:schemeClr val="accent1"/>
                </a:solidFill>
                <a:effectLst/>
                <a:latin typeface="Arial" panose="020B0604020202020204" pitchFamily="34" charset="0"/>
                <a:ea typeface="Times New Roman" panose="02020603050405020304" pitchFamily="18" charset="0"/>
                <a:cs typeface="Arial" panose="020B0604020202020204" pitchFamily="34" charset="0"/>
              </a:rPr>
              <a:t>lg-t</a:t>
            </a:r>
            <a:r>
              <a:rPr lang="et-EE" sz="2000" dirty="0">
                <a:solidFill>
                  <a:schemeClr val="accent1"/>
                </a:solidFill>
                <a:effectLst/>
                <a:latin typeface="Arial" panose="020B0604020202020204" pitchFamily="34" charset="0"/>
                <a:ea typeface="Times New Roman" panose="02020603050405020304" pitchFamily="18" charset="0"/>
                <a:cs typeface="Arial" panose="020B0604020202020204" pitchFamily="34" charset="0"/>
              </a:rPr>
              <a:t> 1 ja § 128 tõlgendada laiendavalt, st kahjustatud korteri omanikule tekkinud kahju tuleb lugeda teise (lepingupooleks oleva) korteriomaniku kahjuks. Lepingut rikkunud pool ei vabane vastutusest ainult põhjusel, et lepingu rikkumisest tingitud kahju tekib juhuslikult kolmandal isikul, mitte lepingupoolel. See kehtib eeldusel, et muud lepingu rikkumisest tuleneva kahju hüvitamise nõude eeldused on täidetud ning kahjustatud korteri omanikul endal ei ole kahju tekitanud isiku vastu kahju hüvitamise nõuet mingil muul alusel.</a:t>
            </a:r>
            <a:endParaRPr lang="et-EE" sz="2000" dirty="0">
              <a:solidFill>
                <a:schemeClr val="accent1"/>
              </a:solidFill>
              <a:effectLst/>
              <a:latin typeface="Arial" panose="020B0604020202020204" pitchFamily="34" charset="0"/>
              <a:ea typeface="Times New Roman" panose="02020603050405020304" pitchFamily="18" charset="0"/>
            </a:endParaRPr>
          </a:p>
          <a:p>
            <a:endParaRPr lang="et-EE" dirty="0"/>
          </a:p>
        </p:txBody>
      </p:sp>
    </p:spTree>
    <p:extLst>
      <p:ext uri="{BB962C8B-B14F-4D97-AF65-F5344CB8AC3E}">
        <p14:creationId xmlns:p14="http://schemas.microsoft.com/office/powerpoint/2010/main" val="113050414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716D348F-636D-882D-4052-682C83C699DE}"/>
              </a:ext>
            </a:extLst>
          </p:cNvPr>
          <p:cNvSpPr>
            <a:spLocks noGrp="1"/>
          </p:cNvSpPr>
          <p:nvPr>
            <p:ph type="title"/>
          </p:nvPr>
        </p:nvSpPr>
        <p:spPr/>
        <p:txBody>
          <a:bodyPr/>
          <a:lstStyle/>
          <a:p>
            <a:r>
              <a:rPr lang="et-EE" dirty="0"/>
              <a:t>2-21-11325 p 20</a:t>
            </a:r>
          </a:p>
        </p:txBody>
      </p:sp>
      <p:sp>
        <p:nvSpPr>
          <p:cNvPr id="3" name="Sisu kohatäide 2">
            <a:extLst>
              <a:ext uri="{FF2B5EF4-FFF2-40B4-BE49-F238E27FC236}">
                <a16:creationId xmlns:a16="http://schemas.microsoft.com/office/drawing/2014/main" id="{85AE3136-C1B1-EEB2-7C5F-71639097D215}"/>
              </a:ext>
            </a:extLst>
          </p:cNvPr>
          <p:cNvSpPr>
            <a:spLocks noGrp="1"/>
          </p:cNvSpPr>
          <p:nvPr>
            <p:ph idx="1"/>
          </p:nvPr>
        </p:nvSpPr>
        <p:spPr/>
        <p:txBody>
          <a:bodyPr>
            <a:normAutofit lnSpcReduction="10000"/>
          </a:bodyPr>
          <a:lstStyle/>
          <a:p>
            <a:r>
              <a:rPr lang="et-EE" sz="2000" dirty="0">
                <a:solidFill>
                  <a:schemeClr val="accent1"/>
                </a:solidFill>
                <a:effectLst/>
                <a:latin typeface="Arial" panose="020B0604020202020204" pitchFamily="34" charset="0"/>
                <a:ea typeface="Times New Roman" panose="02020603050405020304" pitchFamily="18" charset="0"/>
                <a:cs typeface="Arial" panose="020B0604020202020204" pitchFamily="34" charset="0"/>
              </a:rPr>
              <a:t>Korteriomanike omavahelises suhtes on lepingupooleks oleval korteriomanikul kohustus nõuda kahju hüvitamist kahjustatud korteri omaniku kasuks või loovutada nõue kahjustatud korteri omanikule. Kahjuhüvitise üleandmist või kahju hüvitamise nõude loovutamist saab kahjustatud korteri omanik nõuda </a:t>
            </a:r>
            <a:r>
              <a:rPr lang="et-EE" sz="2000" dirty="0" err="1">
                <a:solidFill>
                  <a:schemeClr val="accent1"/>
                </a:solidFill>
                <a:effectLst/>
                <a:latin typeface="Arial" panose="020B0604020202020204" pitchFamily="34" charset="0"/>
                <a:ea typeface="Times New Roman" panose="02020603050405020304" pitchFamily="18" charset="0"/>
                <a:cs typeface="Arial" panose="020B0604020202020204" pitchFamily="34" charset="0"/>
              </a:rPr>
              <a:t>KrtS</a:t>
            </a:r>
            <a:r>
              <a:rPr lang="et-EE" sz="2000" dirty="0">
                <a:solidFill>
                  <a:schemeClr val="accent1"/>
                </a:solidFill>
                <a:effectLst/>
                <a:latin typeface="Arial" panose="020B0604020202020204" pitchFamily="34" charset="0"/>
                <a:ea typeface="Times New Roman" panose="02020603050405020304" pitchFamily="18" charset="0"/>
                <a:cs typeface="Arial" panose="020B0604020202020204" pitchFamily="34" charset="0"/>
              </a:rPr>
              <a:t> § 12 lg 2 alusel. Arvestades eeltoodut ning asjaolu, et nõutav kahjuhüvitis on mõeldud kahjustatud korteri omanikule tekkinud kahju katmiseks, saab kahjustatud korteri omanik üldjuhul esitada kohtusse nõude lepingu rikkumisest tuleneva kahju hüvitamiseks endale. Saab eeldada, et lepingu pooleks olev korteriomanik on nõude kahjustatud korteri omanikule loovutanud, kuivõrd tal on üldjuhul korteriomanike vahelisest õigussuhtest tulenev nõude loovutamise kohustus.</a:t>
            </a:r>
            <a:endParaRPr lang="et-EE" sz="2000" dirty="0">
              <a:solidFill>
                <a:schemeClr val="accent1"/>
              </a:solidFill>
              <a:effectLst/>
              <a:latin typeface="Arial" panose="020B0604020202020204" pitchFamily="34" charset="0"/>
              <a:ea typeface="Times New Roman" panose="02020603050405020304" pitchFamily="18" charset="0"/>
            </a:endParaRPr>
          </a:p>
          <a:p>
            <a:endParaRPr lang="et-EE" dirty="0"/>
          </a:p>
        </p:txBody>
      </p:sp>
    </p:spTree>
    <p:extLst>
      <p:ext uri="{BB962C8B-B14F-4D97-AF65-F5344CB8AC3E}">
        <p14:creationId xmlns:p14="http://schemas.microsoft.com/office/powerpoint/2010/main" val="16913334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5F9920E2-9A76-D059-6FE0-6DE997E0BB8C}"/>
              </a:ext>
            </a:extLst>
          </p:cNvPr>
          <p:cNvSpPr>
            <a:spLocks noGrp="1"/>
          </p:cNvSpPr>
          <p:nvPr>
            <p:ph type="title"/>
          </p:nvPr>
        </p:nvSpPr>
        <p:spPr/>
        <p:txBody>
          <a:bodyPr/>
          <a:lstStyle/>
          <a:p>
            <a:r>
              <a:rPr lang="et-EE" dirty="0"/>
              <a:t>Järeldused</a:t>
            </a:r>
          </a:p>
        </p:txBody>
      </p:sp>
      <p:sp>
        <p:nvSpPr>
          <p:cNvPr id="3" name="Sisu kohatäide 2">
            <a:extLst>
              <a:ext uri="{FF2B5EF4-FFF2-40B4-BE49-F238E27FC236}">
                <a16:creationId xmlns:a16="http://schemas.microsoft.com/office/drawing/2014/main" id="{47A94180-E409-02C3-6048-6249B19ED518}"/>
              </a:ext>
            </a:extLst>
          </p:cNvPr>
          <p:cNvSpPr>
            <a:spLocks noGrp="1"/>
          </p:cNvSpPr>
          <p:nvPr>
            <p:ph idx="1"/>
          </p:nvPr>
        </p:nvSpPr>
        <p:spPr/>
        <p:txBody>
          <a:bodyPr>
            <a:normAutofit fontScale="85000" lnSpcReduction="20000"/>
          </a:bodyPr>
          <a:lstStyle/>
          <a:p>
            <a:pPr marL="457200" indent="-457200">
              <a:buAutoNum type="arabicPeriod"/>
            </a:pPr>
            <a:r>
              <a:rPr lang="et-EE" dirty="0"/>
              <a:t>Ainult ühte korterit teenindavad äravoolutorud on eriomandi osa. Samuti on eriomandi osad korterisisesed kerged vaheseinad.</a:t>
            </a:r>
          </a:p>
          <a:p>
            <a:pPr marL="457200" indent="-457200">
              <a:buAutoNum type="arabicPeriod"/>
            </a:pPr>
            <a:r>
              <a:rPr lang="et-EE" dirty="0"/>
              <a:t>Korteriomanikult ei saa võimalike kahjustuste avastamisel nõuda suuremat hoolsuskohustust kui eelduslikult temalt seda mõistlikult oodata võiks.</a:t>
            </a:r>
          </a:p>
          <a:p>
            <a:pPr marL="457200" indent="-457200">
              <a:buAutoNum type="arabicPeriod"/>
            </a:pPr>
            <a:r>
              <a:rPr lang="et-EE" dirty="0"/>
              <a:t>Kui kahju lähtus kaasomandi osast ning ükski korteri omanik või korteriühistu ei ole oma kohustusi rikkunud, siis kahjustatud korteriomanik nõuda kahju hüvitamist korteriomandi taastamise näol korteriühistult.</a:t>
            </a:r>
          </a:p>
          <a:p>
            <a:pPr marL="457200" indent="-457200">
              <a:buAutoNum type="arabicPeriod"/>
            </a:pPr>
            <a:r>
              <a:rPr lang="et-EE" dirty="0"/>
              <a:t>Kui kahju lähtub teise korteri eriomandi osast, kuid korteriomanik ei ole oma kohustusi rikkunud, siis temalt kahju hüvitamist nõuda ei saa. Samas ei ole välistatud nõuded kolmandate isikute vastu (tootjavastutus, müügilepingu rikkumine, töövõtulepingu rikkumine).</a:t>
            </a:r>
          </a:p>
          <a:p>
            <a:pPr marL="457200" indent="-457200">
              <a:buAutoNum type="arabicPeriod"/>
            </a:pPr>
            <a:r>
              <a:rPr lang="et-EE" dirty="0"/>
              <a:t>Välistatud ei ole nõue ka kahju põhjustanud korteriomanikuga lepingulises suhtes olnud kolmanda korteriomaniku vastu kui kahju tekkis temapoolse lepingurikkumise tõttu. </a:t>
            </a:r>
          </a:p>
          <a:p>
            <a:pPr marL="457200" indent="-457200">
              <a:buAutoNum type="arabicPeriod"/>
            </a:pPr>
            <a:endParaRPr lang="et-EE" dirty="0"/>
          </a:p>
          <a:p>
            <a:pPr marL="457200" indent="-457200">
              <a:buAutoNum type="arabicPeriod"/>
            </a:pPr>
            <a:endParaRPr lang="et-EE" dirty="0"/>
          </a:p>
          <a:p>
            <a:pPr marL="457200" indent="-457200">
              <a:buAutoNum type="arabicPeriod"/>
            </a:pPr>
            <a:endParaRPr lang="et-EE" dirty="0"/>
          </a:p>
        </p:txBody>
      </p:sp>
    </p:spTree>
    <p:extLst>
      <p:ext uri="{BB962C8B-B14F-4D97-AF65-F5344CB8AC3E}">
        <p14:creationId xmlns:p14="http://schemas.microsoft.com/office/powerpoint/2010/main" val="1416572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EA9A24B1-A465-F924-6AD1-796893AE828E}"/>
              </a:ext>
            </a:extLst>
          </p:cNvPr>
          <p:cNvSpPr>
            <a:spLocks noGrp="1"/>
          </p:cNvSpPr>
          <p:nvPr>
            <p:ph type="title"/>
          </p:nvPr>
        </p:nvSpPr>
        <p:spPr/>
        <p:txBody>
          <a:bodyPr/>
          <a:lstStyle/>
          <a:p>
            <a:r>
              <a:rPr lang="et-EE" dirty="0"/>
              <a:t>Ebaseaduslikud ehitustööd </a:t>
            </a:r>
            <a:br>
              <a:rPr lang="et-EE" dirty="0"/>
            </a:br>
            <a:r>
              <a:rPr lang="et-EE" dirty="0"/>
              <a:t>3-2-1-155-14 p 12</a:t>
            </a:r>
          </a:p>
        </p:txBody>
      </p:sp>
      <p:sp>
        <p:nvSpPr>
          <p:cNvPr id="3" name="Sisu kohatäide 2">
            <a:extLst>
              <a:ext uri="{FF2B5EF4-FFF2-40B4-BE49-F238E27FC236}">
                <a16:creationId xmlns:a16="http://schemas.microsoft.com/office/drawing/2014/main" id="{89777BE4-E18C-9AA2-AD46-AE8D7EB52F0E}"/>
              </a:ext>
            </a:extLst>
          </p:cNvPr>
          <p:cNvSpPr>
            <a:spLocks noGrp="1"/>
          </p:cNvSpPr>
          <p:nvPr>
            <p:ph idx="1"/>
          </p:nvPr>
        </p:nvSpPr>
        <p:spPr/>
        <p:txBody>
          <a:bodyPr/>
          <a:lstStyle/>
          <a:p>
            <a:r>
              <a:rPr lang="et-EE" dirty="0"/>
              <a:t>Kaasomandis olevat asja võib oluliselt muuta ainult kõigi kaasomanike kokkuleppel.</a:t>
            </a:r>
          </a:p>
          <a:p>
            <a:r>
              <a:rPr lang="et-EE" dirty="0"/>
              <a:t>Teised kaasomanikud saavad nõuda oluliselt muudetud kaasomandi osa endise olukorra taastamist.</a:t>
            </a:r>
          </a:p>
          <a:p>
            <a:r>
              <a:rPr lang="et-EE" dirty="0"/>
              <a:t>Ei ole oluline, kas asja muutis omanik või tema õiguseellane. </a:t>
            </a:r>
          </a:p>
        </p:txBody>
      </p:sp>
    </p:spTree>
    <p:extLst>
      <p:ext uri="{BB962C8B-B14F-4D97-AF65-F5344CB8AC3E}">
        <p14:creationId xmlns:p14="http://schemas.microsoft.com/office/powerpoint/2010/main" val="318243919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6EECBCF4-4612-FE19-75A6-51DDB62776FF}"/>
              </a:ext>
            </a:extLst>
          </p:cNvPr>
          <p:cNvSpPr>
            <a:spLocks noGrp="1"/>
          </p:cNvSpPr>
          <p:nvPr>
            <p:ph type="title"/>
          </p:nvPr>
        </p:nvSpPr>
        <p:spPr/>
        <p:txBody>
          <a:bodyPr/>
          <a:lstStyle/>
          <a:p>
            <a:r>
              <a:rPr lang="et-EE" dirty="0"/>
              <a:t>3-2-1-155-14 p 13 ja 15</a:t>
            </a:r>
          </a:p>
        </p:txBody>
      </p:sp>
      <p:sp>
        <p:nvSpPr>
          <p:cNvPr id="3" name="Sisu kohatäide 2">
            <a:extLst>
              <a:ext uri="{FF2B5EF4-FFF2-40B4-BE49-F238E27FC236}">
                <a16:creationId xmlns:a16="http://schemas.microsoft.com/office/drawing/2014/main" id="{1A5D2DEF-9D4F-BA02-C3F4-501D2CA90CB8}"/>
              </a:ext>
            </a:extLst>
          </p:cNvPr>
          <p:cNvSpPr>
            <a:spLocks noGrp="1"/>
          </p:cNvSpPr>
          <p:nvPr>
            <p:ph idx="1"/>
          </p:nvPr>
        </p:nvSpPr>
        <p:spPr/>
        <p:txBody>
          <a:bodyPr/>
          <a:lstStyle/>
          <a:p>
            <a:r>
              <a:rPr lang="et-EE" dirty="0"/>
              <a:t>Ehitusluba ei asenda kaasomanike nõusolekut AÕS § 74 mõttes.</a:t>
            </a:r>
          </a:p>
          <a:p>
            <a:r>
              <a:rPr lang="et-EE" dirty="0"/>
              <a:t>Kaasomanikud võivad olla kohustatud nõusolekut andma kui see ei kahjusta nende õigusi ja huve, kuna kaasomanikud peavad AÕS § 72 lg 5 kohaselt käituma üksteise vastu lähtuvalt hea usu põhimõttest.</a:t>
            </a:r>
          </a:p>
          <a:p>
            <a:r>
              <a:rPr lang="et-EE" dirty="0"/>
              <a:t>Vajadusel võib kaasomandi eset oluliselt muuta sooviv isik pöörduda nõusoleku saamiseks teiste kaasomanike vastu kohtusse.</a:t>
            </a:r>
          </a:p>
          <a:p>
            <a:r>
              <a:rPr lang="et-EE" dirty="0"/>
              <a:t>Küsimus on nõude aegumises. Ilmselt peab rikkumisest teadlik olev kaasomanik või KÜ teavitama teisi kaasomanikke. Kui seda ei tehta, siis peaks kohalduma tavapärane lepingust tuleneva nõude aegumine 3 aastat.</a:t>
            </a:r>
          </a:p>
        </p:txBody>
      </p:sp>
    </p:spTree>
    <p:extLst>
      <p:ext uri="{BB962C8B-B14F-4D97-AF65-F5344CB8AC3E}">
        <p14:creationId xmlns:p14="http://schemas.microsoft.com/office/powerpoint/2010/main" val="217532297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2A31E916-65AC-EF64-DA35-2C3ED950C5C5}"/>
              </a:ext>
            </a:extLst>
          </p:cNvPr>
          <p:cNvSpPr>
            <a:spLocks noGrp="1"/>
          </p:cNvSpPr>
          <p:nvPr>
            <p:ph type="title"/>
          </p:nvPr>
        </p:nvSpPr>
        <p:spPr/>
        <p:txBody>
          <a:bodyPr/>
          <a:lstStyle/>
          <a:p>
            <a:r>
              <a:rPr lang="et-EE" dirty="0"/>
              <a:t>Lõppjäreldused</a:t>
            </a:r>
          </a:p>
        </p:txBody>
      </p:sp>
      <p:sp>
        <p:nvSpPr>
          <p:cNvPr id="3" name="Sisu kohatäide 2">
            <a:extLst>
              <a:ext uri="{FF2B5EF4-FFF2-40B4-BE49-F238E27FC236}">
                <a16:creationId xmlns:a16="http://schemas.microsoft.com/office/drawing/2014/main" id="{F5E1DBAD-0972-0582-9E3C-D4CFD093BED4}"/>
              </a:ext>
            </a:extLst>
          </p:cNvPr>
          <p:cNvSpPr>
            <a:spLocks noGrp="1"/>
          </p:cNvSpPr>
          <p:nvPr>
            <p:ph idx="1"/>
          </p:nvPr>
        </p:nvSpPr>
        <p:spPr/>
        <p:txBody>
          <a:bodyPr>
            <a:normAutofit fontScale="70000" lnSpcReduction="20000"/>
          </a:bodyPr>
          <a:lstStyle/>
          <a:p>
            <a:pPr marL="457200" indent="-457200">
              <a:buAutoNum type="arabicPeriod"/>
            </a:pPr>
            <a:r>
              <a:rPr lang="et-EE" dirty="0"/>
              <a:t>Korteriühistu liige võib teistelt korteriühistu liikmetelt nõuda kahju hüvitamist kahju hüvitamise üldsätete alusel kui kahjustada sai tema vara ja kõik korteriühistu liikmed vastutavad ühiselt üldise käibekohustuse täitmata jätmise tõttu tekitatud kahju eest.</a:t>
            </a:r>
          </a:p>
          <a:p>
            <a:pPr marL="457200" indent="-457200">
              <a:buAutoNum type="arabicPeriod"/>
            </a:pPr>
            <a:r>
              <a:rPr lang="et-EE" dirty="0"/>
              <a:t>Kui korteriomanik tekitas süüliselt kahju teisele korteri omanikule või kahju tekkis korteriühistu süü tõttu võib kahjustada saanud korteriomanik nõuda kogu kahju, sh tema vallasasjadele tekitatud kahju hüvitamist.</a:t>
            </a:r>
          </a:p>
          <a:p>
            <a:pPr marL="457200" indent="-457200">
              <a:buAutoNum type="arabicPeriod"/>
            </a:pPr>
            <a:r>
              <a:rPr lang="et-EE" dirty="0"/>
              <a:t>Kui korteriomanik kannatas kahju ja kahju lähtus kaasomandi osast, kuid korteriühistule kohuste täitamata jätmise või mittenõuetekohase täitmise tõttu midagi ette heita ei saa, siis  võib korteriomanik nõuda korteriühistult kahju hüvitamist, aga üksnes ulatuses, mis on vajalik korteriomandi taastamiseks. </a:t>
            </a:r>
          </a:p>
          <a:p>
            <a:pPr marL="457200" indent="-457200">
              <a:buAutoNum type="arabicPeriod"/>
            </a:pPr>
            <a:r>
              <a:rPr lang="et-EE" dirty="0"/>
              <a:t>Kui kahju lähtus teisest korterist, kuid selle korteriomanik ei vastuta süüliselt tekitatud kahju eest, siis kahjustada saanud korteriomanikul tema vastu nõudeõigus puudub.</a:t>
            </a:r>
          </a:p>
          <a:p>
            <a:pPr marL="457200" indent="-457200">
              <a:buAutoNum type="arabicPeriod"/>
            </a:pPr>
            <a:r>
              <a:rPr lang="et-EE" dirty="0"/>
              <a:t>Kui kahjustada saab kolmas isik, siis temal on õigus nõuda korteriühistult kahju hüvitamist riskivastutuse sätete (VÕS § 1056 ja § 1059) alusel. </a:t>
            </a:r>
          </a:p>
          <a:p>
            <a:pPr marL="457200" indent="-457200">
              <a:buAutoNum type="arabicPeriod"/>
            </a:pPr>
            <a:endParaRPr lang="et-EE" dirty="0"/>
          </a:p>
        </p:txBody>
      </p:sp>
    </p:spTree>
    <p:extLst>
      <p:ext uri="{BB962C8B-B14F-4D97-AF65-F5344CB8AC3E}">
        <p14:creationId xmlns:p14="http://schemas.microsoft.com/office/powerpoint/2010/main" val="210163167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7C647B32-D08D-56F6-3076-972AADA1C786}"/>
              </a:ext>
            </a:extLst>
          </p:cNvPr>
          <p:cNvSpPr>
            <a:spLocks noGrp="1"/>
          </p:cNvSpPr>
          <p:nvPr>
            <p:ph type="title"/>
          </p:nvPr>
        </p:nvSpPr>
        <p:spPr/>
        <p:txBody>
          <a:bodyPr/>
          <a:lstStyle/>
          <a:p>
            <a:r>
              <a:rPr lang="et-EE" dirty="0"/>
              <a:t>Lõppjäreldused</a:t>
            </a:r>
          </a:p>
        </p:txBody>
      </p:sp>
      <p:sp>
        <p:nvSpPr>
          <p:cNvPr id="3" name="Sisu kohatäide 2">
            <a:extLst>
              <a:ext uri="{FF2B5EF4-FFF2-40B4-BE49-F238E27FC236}">
                <a16:creationId xmlns:a16="http://schemas.microsoft.com/office/drawing/2014/main" id="{AAB59195-CF3C-9A11-0DAE-6662F47B674F}"/>
              </a:ext>
            </a:extLst>
          </p:cNvPr>
          <p:cNvSpPr>
            <a:spLocks noGrp="1"/>
          </p:cNvSpPr>
          <p:nvPr>
            <p:ph idx="1"/>
          </p:nvPr>
        </p:nvSpPr>
        <p:spPr/>
        <p:txBody>
          <a:bodyPr/>
          <a:lstStyle/>
          <a:p>
            <a:r>
              <a:rPr lang="et-EE" dirty="0"/>
              <a:t>Kui korteriühistule esitati nõue, mille täitmisest ühistu keelduda ei saa ning ühistu leiab, et kahju põhjustamise eest vastutavad lisaks ka mõned korteri omanikud, siis võib ühistu esitada nende vastu nõude solidaarkohustuse täitmiseks (VÕS § 137 lg 2). </a:t>
            </a:r>
          </a:p>
        </p:txBody>
      </p:sp>
    </p:spTree>
    <p:extLst>
      <p:ext uri="{BB962C8B-B14F-4D97-AF65-F5344CB8AC3E}">
        <p14:creationId xmlns:p14="http://schemas.microsoft.com/office/powerpoint/2010/main" val="38388158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u kohatäide 2">
            <a:extLst>
              <a:ext uri="{FF2B5EF4-FFF2-40B4-BE49-F238E27FC236}">
                <a16:creationId xmlns:a16="http://schemas.microsoft.com/office/drawing/2014/main" id="{AC43EBCD-560D-7400-3CD0-874F3B78A1FA}"/>
              </a:ext>
            </a:extLst>
          </p:cNvPr>
          <p:cNvSpPr>
            <a:spLocks noGrp="1"/>
          </p:cNvSpPr>
          <p:nvPr>
            <p:ph idx="1"/>
          </p:nvPr>
        </p:nvSpPr>
        <p:spPr/>
        <p:txBody>
          <a:bodyPr>
            <a:normAutofit fontScale="92500" lnSpcReduction="20000"/>
          </a:bodyPr>
          <a:lstStyle/>
          <a:p>
            <a:pPr algn="l">
              <a:buNone/>
            </a:pPr>
            <a:r>
              <a:rPr lang="et-EE" b="0" i="0" u="none" strike="noStrike" dirty="0">
                <a:solidFill>
                  <a:schemeClr val="accent1"/>
                </a:solidFill>
                <a:effectLst/>
                <a:latin typeface="Arial" panose="020B0604020202020204" pitchFamily="34" charset="0"/>
              </a:rPr>
              <a:t> </a:t>
            </a:r>
            <a:r>
              <a:rPr lang="et-EE" b="0" i="0" dirty="0">
                <a:solidFill>
                  <a:schemeClr val="accent1"/>
                </a:solidFill>
                <a:effectLst/>
                <a:latin typeface="Arial" panose="020B0604020202020204" pitchFamily="34" charset="0"/>
              </a:rPr>
              <a:t>(1) Korteriomanikul on õigus:</a:t>
            </a:r>
            <a:br>
              <a:rPr lang="et-EE" b="0" i="0" dirty="0">
                <a:solidFill>
                  <a:schemeClr val="accent1"/>
                </a:solidFill>
                <a:effectLst/>
                <a:latin typeface="Arial" panose="020B0604020202020204" pitchFamily="34" charset="0"/>
              </a:rPr>
            </a:br>
            <a:r>
              <a:rPr lang="et-EE" b="0" i="0" u="none" strike="noStrike" dirty="0">
                <a:solidFill>
                  <a:schemeClr val="accent1"/>
                </a:solidFill>
                <a:effectLst/>
                <a:latin typeface="Arial" panose="020B0604020202020204" pitchFamily="34" charset="0"/>
              </a:rPr>
              <a:t>  </a:t>
            </a:r>
            <a:r>
              <a:rPr lang="et-EE" b="0" i="0" dirty="0">
                <a:solidFill>
                  <a:schemeClr val="accent1"/>
                </a:solidFill>
                <a:effectLst/>
                <a:latin typeface="Arial" panose="020B0604020202020204" pitchFamily="34" charset="0"/>
              </a:rPr>
              <a:t>1) kasutada eriomandi eset oma äranägemise järgi niivõrd, kui see ei ole vastuolus seadusega või kolmanda isiku õigustatud huviga;</a:t>
            </a:r>
            <a:br>
              <a:rPr lang="et-EE" b="0" i="0" dirty="0">
                <a:solidFill>
                  <a:schemeClr val="accent1"/>
                </a:solidFill>
                <a:effectLst/>
                <a:latin typeface="Arial" panose="020B0604020202020204" pitchFamily="34" charset="0"/>
              </a:rPr>
            </a:br>
            <a:r>
              <a:rPr lang="et-EE" b="0" i="0" u="none" strike="noStrike" dirty="0">
                <a:solidFill>
                  <a:schemeClr val="accent1"/>
                </a:solidFill>
                <a:effectLst/>
                <a:latin typeface="Arial" panose="020B0604020202020204" pitchFamily="34" charset="0"/>
              </a:rPr>
              <a:t>  </a:t>
            </a:r>
            <a:r>
              <a:rPr lang="et-EE" b="0" i="0" dirty="0">
                <a:solidFill>
                  <a:schemeClr val="accent1"/>
                </a:solidFill>
                <a:effectLst/>
                <a:latin typeface="Arial" panose="020B0604020202020204" pitchFamily="34" charset="0"/>
              </a:rPr>
              <a:t>2) kasutada kaasomandi eset selle otstarbe kohaselt.</a:t>
            </a:r>
          </a:p>
          <a:p>
            <a:pPr algn="l">
              <a:buNone/>
            </a:pPr>
            <a:r>
              <a:rPr lang="et-EE" b="0" i="0" u="none" strike="noStrike" dirty="0">
                <a:solidFill>
                  <a:schemeClr val="accent1"/>
                </a:solidFill>
                <a:effectLst/>
                <a:latin typeface="Arial" panose="020B0604020202020204" pitchFamily="34" charset="0"/>
              </a:rPr>
              <a:t>  </a:t>
            </a:r>
            <a:r>
              <a:rPr lang="et-EE" b="0" i="0" dirty="0">
                <a:solidFill>
                  <a:schemeClr val="accent1"/>
                </a:solidFill>
                <a:effectLst/>
                <a:latin typeface="Arial" panose="020B0604020202020204" pitchFamily="34" charset="0"/>
              </a:rPr>
              <a:t>(2) Korteriomanik võib nõuda, et eriomandi ja kaasomandi eset kasutataks seaduse ning korteriomanike kokkulepete ja korteriühistu põhikirja kohaselt. Kui eriomandi ja kaasomandi eseme kasutamine on reguleerimata, lähtutakse korteriomanike huvidest.</a:t>
            </a:r>
          </a:p>
          <a:p>
            <a:pPr algn="l">
              <a:buNone/>
            </a:pPr>
            <a:r>
              <a:rPr lang="et-EE" b="0" i="0" u="none" strike="noStrike" dirty="0">
                <a:solidFill>
                  <a:schemeClr val="accent1"/>
                </a:solidFill>
                <a:effectLst/>
                <a:latin typeface="Arial" panose="020B0604020202020204" pitchFamily="34" charset="0"/>
              </a:rPr>
              <a:t>  </a:t>
            </a:r>
            <a:r>
              <a:rPr lang="et-EE" b="0" i="0" dirty="0">
                <a:solidFill>
                  <a:schemeClr val="accent1"/>
                </a:solidFill>
                <a:effectLst/>
                <a:latin typeface="Arial" panose="020B0604020202020204" pitchFamily="34" charset="0"/>
              </a:rPr>
              <a:t>(3) Käesolevas paragrahvis sätestatud õigused on ka korteriomandit kasutaval isikul.</a:t>
            </a:r>
          </a:p>
          <a:p>
            <a:pPr algn="l"/>
            <a:r>
              <a:rPr lang="et-EE" b="0" i="0" u="none" strike="noStrike" dirty="0">
                <a:solidFill>
                  <a:schemeClr val="accent1"/>
                </a:solidFill>
                <a:effectLst/>
                <a:latin typeface="Arial" panose="020B0604020202020204" pitchFamily="34" charset="0"/>
              </a:rPr>
              <a:t>  </a:t>
            </a:r>
            <a:r>
              <a:rPr lang="et-EE" b="0" i="0" dirty="0">
                <a:solidFill>
                  <a:schemeClr val="accent1"/>
                </a:solidFill>
                <a:effectLst/>
                <a:latin typeface="Arial" panose="020B0604020202020204" pitchFamily="34" charset="0"/>
              </a:rPr>
              <a:t>(4) Käesoleva paragrahvi lõikes 2 sätestatud nõude võib esitada ka korteriühistu.</a:t>
            </a:r>
          </a:p>
          <a:p>
            <a:endParaRPr lang="et-EE" dirty="0"/>
          </a:p>
        </p:txBody>
      </p:sp>
      <p:sp>
        <p:nvSpPr>
          <p:cNvPr id="4" name="Pealkiri 1">
            <a:extLst>
              <a:ext uri="{FF2B5EF4-FFF2-40B4-BE49-F238E27FC236}">
                <a16:creationId xmlns:a16="http://schemas.microsoft.com/office/drawing/2014/main" id="{D2D07C4E-BE1D-12EE-E5C2-B4C252EF6A5B}"/>
              </a:ext>
            </a:extLst>
          </p:cNvPr>
          <p:cNvSpPr>
            <a:spLocks noGrp="1"/>
          </p:cNvSpPr>
          <p:nvPr>
            <p:ph type="title"/>
          </p:nvPr>
        </p:nvSpPr>
        <p:spPr>
          <a:xfrm>
            <a:off x="828675" y="269875"/>
            <a:ext cx="4679950" cy="720725"/>
          </a:xfrm>
        </p:spPr>
        <p:txBody>
          <a:bodyPr/>
          <a:lstStyle/>
          <a:p>
            <a:r>
              <a:rPr lang="et-EE" dirty="0" err="1"/>
              <a:t>KrtS</a:t>
            </a:r>
            <a:r>
              <a:rPr lang="et-EE" dirty="0"/>
              <a:t> § 30</a:t>
            </a:r>
          </a:p>
        </p:txBody>
      </p:sp>
    </p:spTree>
    <p:extLst>
      <p:ext uri="{BB962C8B-B14F-4D97-AF65-F5344CB8AC3E}">
        <p14:creationId xmlns:p14="http://schemas.microsoft.com/office/powerpoint/2010/main" val="140021723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EAFC70A1-16EB-DDAA-BCE5-F1AB2E460EC3}"/>
              </a:ext>
            </a:extLst>
          </p:cNvPr>
          <p:cNvSpPr>
            <a:spLocks noChangeArrowheads="1"/>
          </p:cNvSpPr>
          <p:nvPr/>
        </p:nvSpPr>
        <p:spPr bwMode="auto">
          <a:xfrm>
            <a:off x="611560" y="1923678"/>
            <a:ext cx="6964363" cy="404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lgn="just" eaLnBrk="0" hangingPunct="0">
              <a:spcBef>
                <a:spcPct val="25000"/>
              </a:spcBef>
              <a:spcAft>
                <a:spcPct val="25000"/>
              </a:spcAft>
              <a:defRPr sz="2000">
                <a:solidFill>
                  <a:srgbClr val="3C3E6F"/>
                </a:solidFill>
                <a:latin typeface="Arial" panose="020B0604020202020204" pitchFamily="34" charset="0"/>
              </a:defRPr>
            </a:lvl1pPr>
            <a:lvl2pPr marL="742950" indent="-285750" algn="just" eaLnBrk="0" hangingPunct="0">
              <a:spcBef>
                <a:spcPct val="25000"/>
              </a:spcBef>
              <a:spcAft>
                <a:spcPct val="25000"/>
              </a:spcAft>
              <a:buFont typeface="Wingdings" panose="05000000000000000000" pitchFamily="2" charset="2"/>
              <a:buBlip>
                <a:blip r:embed="rId2"/>
              </a:buBlip>
              <a:defRPr sz="2000">
                <a:solidFill>
                  <a:srgbClr val="3C3E6F"/>
                </a:solidFill>
                <a:latin typeface="Arial" panose="020B0604020202020204" pitchFamily="34" charset="0"/>
              </a:defRPr>
            </a:lvl2pPr>
            <a:lvl3pPr marL="1143000" indent="-228600" algn="just" eaLnBrk="0" hangingPunct="0">
              <a:spcBef>
                <a:spcPct val="25000"/>
              </a:spcBef>
              <a:spcAft>
                <a:spcPct val="25000"/>
              </a:spcAft>
              <a:buFont typeface="Wingdings" panose="05000000000000000000" pitchFamily="2" charset="2"/>
              <a:buBlip>
                <a:blip r:embed="rId2"/>
              </a:buBlip>
              <a:defRPr sz="2000">
                <a:solidFill>
                  <a:srgbClr val="3C3E6F"/>
                </a:solidFill>
                <a:latin typeface="Arial" panose="020B0604020202020204" pitchFamily="34" charset="0"/>
              </a:defRPr>
            </a:lvl3pPr>
            <a:lvl4pPr marL="1600200" indent="-228600" algn="just" eaLnBrk="0" hangingPunct="0">
              <a:spcBef>
                <a:spcPct val="20000"/>
              </a:spcBef>
              <a:buFont typeface="Wingdings" panose="05000000000000000000" pitchFamily="2" charset="2"/>
              <a:buBlip>
                <a:blip r:embed="rId2"/>
              </a:buBlip>
              <a:defRPr>
                <a:solidFill>
                  <a:srgbClr val="3C3E6F"/>
                </a:solidFill>
                <a:latin typeface="Arial" panose="020B0604020202020204" pitchFamily="34" charset="0"/>
              </a:defRPr>
            </a:lvl4pPr>
            <a:lvl5pPr marL="2057400" indent="-228600" eaLnBrk="0" hangingPunct="0">
              <a:spcBef>
                <a:spcPct val="20000"/>
              </a:spcBef>
              <a:buFont typeface="Wingdings" panose="05000000000000000000" pitchFamily="2" charset="2"/>
              <a:defRPr sz="2200">
                <a:solidFill>
                  <a:srgbClr val="3C3E6F"/>
                </a:solidFill>
                <a:latin typeface="Arial" panose="020B0604020202020204" pitchFamily="34" charset="0"/>
              </a:defRPr>
            </a:lvl5pPr>
            <a:lvl6pPr marL="2514600" indent="-228600" eaLnBrk="0" fontAlgn="base" hangingPunct="0">
              <a:spcBef>
                <a:spcPct val="20000"/>
              </a:spcBef>
              <a:spcAft>
                <a:spcPct val="0"/>
              </a:spcAft>
              <a:buFont typeface="Wingdings" panose="05000000000000000000" pitchFamily="2" charset="2"/>
              <a:defRPr sz="2200">
                <a:solidFill>
                  <a:srgbClr val="3C3E6F"/>
                </a:solidFill>
                <a:latin typeface="Arial" panose="020B0604020202020204" pitchFamily="34" charset="0"/>
              </a:defRPr>
            </a:lvl6pPr>
            <a:lvl7pPr marL="2971800" indent="-228600" eaLnBrk="0" fontAlgn="base" hangingPunct="0">
              <a:spcBef>
                <a:spcPct val="20000"/>
              </a:spcBef>
              <a:spcAft>
                <a:spcPct val="0"/>
              </a:spcAft>
              <a:buFont typeface="Wingdings" panose="05000000000000000000" pitchFamily="2" charset="2"/>
              <a:defRPr sz="2200">
                <a:solidFill>
                  <a:srgbClr val="3C3E6F"/>
                </a:solidFill>
                <a:latin typeface="Arial" panose="020B0604020202020204" pitchFamily="34" charset="0"/>
              </a:defRPr>
            </a:lvl7pPr>
            <a:lvl8pPr marL="3429000" indent="-228600" eaLnBrk="0" fontAlgn="base" hangingPunct="0">
              <a:spcBef>
                <a:spcPct val="20000"/>
              </a:spcBef>
              <a:spcAft>
                <a:spcPct val="0"/>
              </a:spcAft>
              <a:buFont typeface="Wingdings" panose="05000000000000000000" pitchFamily="2" charset="2"/>
              <a:defRPr sz="2200">
                <a:solidFill>
                  <a:srgbClr val="3C3E6F"/>
                </a:solidFill>
                <a:latin typeface="Arial" panose="020B0604020202020204" pitchFamily="34" charset="0"/>
              </a:defRPr>
            </a:lvl8pPr>
            <a:lvl9pPr marL="3886200" indent="-228600" eaLnBrk="0" fontAlgn="base" hangingPunct="0">
              <a:spcBef>
                <a:spcPct val="20000"/>
              </a:spcBef>
              <a:spcAft>
                <a:spcPct val="0"/>
              </a:spcAft>
              <a:buFont typeface="Wingdings" panose="05000000000000000000" pitchFamily="2" charset="2"/>
              <a:defRPr sz="2200">
                <a:solidFill>
                  <a:srgbClr val="3C3E6F"/>
                </a:solidFill>
                <a:latin typeface="Arial" panose="020B0604020202020204" pitchFamily="34" charset="0"/>
              </a:defRPr>
            </a:lvl9pPr>
          </a:lstStyle>
          <a:p>
            <a:pPr algn="l" eaLnBrk="1" hangingPunct="1">
              <a:spcBef>
                <a:spcPct val="0"/>
              </a:spcBef>
              <a:spcAft>
                <a:spcPct val="0"/>
              </a:spcAft>
            </a:pPr>
            <a:endParaRPr lang="et-EE" altLang="et-EE" sz="3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u kohatäide 2">
            <a:extLst>
              <a:ext uri="{FF2B5EF4-FFF2-40B4-BE49-F238E27FC236}">
                <a16:creationId xmlns:a16="http://schemas.microsoft.com/office/drawing/2014/main" id="{44A228A7-6058-8CE7-DD14-0C6CFC2C5110}"/>
              </a:ext>
            </a:extLst>
          </p:cNvPr>
          <p:cNvSpPr>
            <a:spLocks noGrp="1"/>
          </p:cNvSpPr>
          <p:nvPr>
            <p:ph idx="1"/>
          </p:nvPr>
        </p:nvSpPr>
        <p:spPr/>
        <p:txBody>
          <a:bodyPr>
            <a:normAutofit lnSpcReduction="10000"/>
          </a:bodyPr>
          <a:lstStyle/>
          <a:p>
            <a:pPr algn="l"/>
            <a:r>
              <a:rPr lang="et-EE" b="0" i="0" u="none" strike="noStrike" dirty="0">
                <a:solidFill>
                  <a:schemeClr val="accent1"/>
                </a:solidFill>
                <a:effectLst/>
                <a:latin typeface="Arial" panose="020B0604020202020204" pitchFamily="34" charset="0"/>
              </a:rPr>
              <a:t> </a:t>
            </a:r>
            <a:r>
              <a:rPr lang="et-EE" sz="1800" b="0" i="0" u="none" strike="noStrike" dirty="0">
                <a:solidFill>
                  <a:schemeClr val="accent1"/>
                </a:solidFill>
                <a:effectLst/>
                <a:latin typeface="Arial" panose="020B0604020202020204" pitchFamily="34" charset="0"/>
              </a:rPr>
              <a:t> </a:t>
            </a:r>
            <a:r>
              <a:rPr lang="et-EE" sz="1800" b="0" i="0" dirty="0">
                <a:solidFill>
                  <a:schemeClr val="accent1"/>
                </a:solidFill>
                <a:effectLst/>
                <a:latin typeface="Arial" panose="020B0604020202020204" pitchFamily="34" charset="0"/>
              </a:rPr>
              <a:t>(1) Korteriomanik on kohustatud:</a:t>
            </a:r>
            <a:br>
              <a:rPr lang="et-EE" sz="1800" b="0" i="0" dirty="0">
                <a:solidFill>
                  <a:schemeClr val="accent1"/>
                </a:solidFill>
                <a:effectLst/>
                <a:latin typeface="Arial" panose="020B0604020202020204" pitchFamily="34" charset="0"/>
              </a:rPr>
            </a:br>
            <a:r>
              <a:rPr lang="et-EE" sz="1800" b="0" i="0" u="none" strike="noStrike" dirty="0">
                <a:solidFill>
                  <a:schemeClr val="accent1"/>
                </a:solidFill>
                <a:effectLst/>
                <a:latin typeface="Arial" panose="020B0604020202020204" pitchFamily="34" charset="0"/>
              </a:rPr>
              <a:t>  </a:t>
            </a:r>
            <a:r>
              <a:rPr lang="et-EE" sz="1800" b="0" i="0" dirty="0">
                <a:solidFill>
                  <a:schemeClr val="accent1"/>
                </a:solidFill>
                <a:effectLst/>
                <a:latin typeface="Arial" panose="020B0604020202020204" pitchFamily="34" charset="0"/>
              </a:rPr>
              <a:t>1) hoidma eriomandi eset korras ning seda ja kaasomandi eset kasutades hoiduma tegevusest, mille toime teistele korteriomanikele ületab omandi tavakasutusest tekkivad mõjud;</a:t>
            </a:r>
            <a:br>
              <a:rPr lang="et-EE" sz="1800" b="0" i="0" dirty="0">
                <a:solidFill>
                  <a:schemeClr val="accent1"/>
                </a:solidFill>
                <a:effectLst/>
                <a:latin typeface="Arial" panose="020B0604020202020204" pitchFamily="34" charset="0"/>
              </a:rPr>
            </a:br>
            <a:r>
              <a:rPr lang="et-EE" sz="1800" b="0" i="0" u="none" strike="noStrike" dirty="0">
                <a:solidFill>
                  <a:schemeClr val="accent1"/>
                </a:solidFill>
                <a:effectLst/>
                <a:latin typeface="Arial" panose="020B0604020202020204" pitchFamily="34" charset="0"/>
              </a:rPr>
              <a:t>  </a:t>
            </a:r>
            <a:r>
              <a:rPr lang="et-EE" sz="1800" b="0" i="0" dirty="0">
                <a:solidFill>
                  <a:schemeClr val="accent1"/>
                </a:solidFill>
                <a:effectLst/>
                <a:latin typeface="Arial" panose="020B0604020202020204" pitchFamily="34" charset="0"/>
              </a:rPr>
              <a:t>2) taluma mõjusid, mis jäävad käesoleva lõike punktis 1 nimetatud piiridesse;</a:t>
            </a:r>
            <a:br>
              <a:rPr lang="et-EE" sz="1800" b="0" i="0" dirty="0">
                <a:solidFill>
                  <a:schemeClr val="accent1"/>
                </a:solidFill>
                <a:effectLst/>
                <a:latin typeface="Arial" panose="020B0604020202020204" pitchFamily="34" charset="0"/>
              </a:rPr>
            </a:br>
            <a:r>
              <a:rPr lang="et-EE" sz="1800" b="0" i="0" u="none" strike="noStrike" dirty="0">
                <a:solidFill>
                  <a:schemeClr val="accent1"/>
                </a:solidFill>
                <a:effectLst/>
                <a:latin typeface="Arial" panose="020B0604020202020204" pitchFamily="34" charset="0"/>
              </a:rPr>
              <a:t>  </a:t>
            </a:r>
            <a:r>
              <a:rPr lang="et-EE" sz="1800" b="0" i="0" dirty="0">
                <a:solidFill>
                  <a:schemeClr val="accent1"/>
                </a:solidFill>
                <a:effectLst/>
                <a:latin typeface="Arial" panose="020B0604020202020204" pitchFamily="34" charset="0"/>
              </a:rPr>
              <a:t>3) võimaldama eriomandi eset kasutada teistel isikutel, kui see on vajalik kaasomandi eseme korrashoiuks. Selle tõttu tekkinud kahju tuleb omanikule hüvitada.</a:t>
            </a:r>
          </a:p>
          <a:p>
            <a:pPr algn="l"/>
            <a:r>
              <a:rPr lang="et-EE" sz="1800" b="0" i="0" u="none" strike="noStrike" dirty="0">
                <a:solidFill>
                  <a:schemeClr val="accent1"/>
                </a:solidFill>
                <a:effectLst/>
                <a:latin typeface="Arial" panose="020B0604020202020204" pitchFamily="34" charset="0"/>
              </a:rPr>
              <a:t>  </a:t>
            </a:r>
            <a:r>
              <a:rPr lang="et-EE" sz="1800" b="0" i="0" dirty="0">
                <a:solidFill>
                  <a:schemeClr val="accent1"/>
                </a:solidFill>
                <a:effectLst/>
                <a:latin typeface="Arial" panose="020B0604020202020204" pitchFamily="34" charset="0"/>
              </a:rPr>
              <a:t>(4) Korteriomanik on kohustatud tagama, et tema perekonnaliikmed, ajutised elanikud järgivad samu nõudeid.</a:t>
            </a:r>
          </a:p>
          <a:p>
            <a:pPr algn="l"/>
            <a:r>
              <a:rPr lang="et-EE" sz="1600" b="0" i="0" u="none" strike="noStrike" noProof="0" dirty="0">
                <a:solidFill>
                  <a:srgbClr val="0061AA"/>
                </a:solidFill>
                <a:effectLst/>
                <a:latin typeface="Arial" panose="020B0604020202020204" pitchFamily="34" charset="0"/>
              </a:rPr>
              <a:t> </a:t>
            </a:r>
            <a:r>
              <a:rPr lang="et-EE" sz="1600" b="0" i="0" u="none" strike="noStrike" noProof="0" dirty="0">
                <a:solidFill>
                  <a:schemeClr val="accent1"/>
                </a:solidFill>
                <a:effectLst/>
                <a:latin typeface="Arial" panose="020B0604020202020204" pitchFamily="34" charset="0"/>
              </a:rPr>
              <a:t> </a:t>
            </a:r>
            <a:r>
              <a:rPr lang="et-EE" sz="1800" b="0" i="0" noProof="0" dirty="0">
                <a:solidFill>
                  <a:schemeClr val="accent1"/>
                </a:solidFill>
                <a:effectLst/>
                <a:latin typeface="Arial" panose="020B0604020202020204" pitchFamily="34" charset="0"/>
              </a:rPr>
              <a:t>(5) Korteriomanik on kohustatud korraldama oma korteriomandi valitsemise ka ajal, kui ta ise viibib sellest eemal.</a:t>
            </a:r>
          </a:p>
          <a:p>
            <a:endParaRPr lang="et-EE" dirty="0"/>
          </a:p>
        </p:txBody>
      </p:sp>
      <p:sp>
        <p:nvSpPr>
          <p:cNvPr id="4" name="Pealkiri 3">
            <a:extLst>
              <a:ext uri="{FF2B5EF4-FFF2-40B4-BE49-F238E27FC236}">
                <a16:creationId xmlns:a16="http://schemas.microsoft.com/office/drawing/2014/main" id="{E984113E-564D-4411-E74B-6B6F231C2367}"/>
              </a:ext>
            </a:extLst>
          </p:cNvPr>
          <p:cNvSpPr>
            <a:spLocks noGrp="1"/>
          </p:cNvSpPr>
          <p:nvPr>
            <p:ph type="title"/>
          </p:nvPr>
        </p:nvSpPr>
        <p:spPr/>
        <p:txBody>
          <a:bodyPr/>
          <a:lstStyle/>
          <a:p>
            <a:r>
              <a:rPr lang="et-EE" dirty="0" err="1"/>
              <a:t>KrtS</a:t>
            </a:r>
            <a:r>
              <a:rPr lang="et-EE" dirty="0"/>
              <a:t> § 31</a:t>
            </a:r>
          </a:p>
        </p:txBody>
      </p:sp>
    </p:spTree>
    <p:extLst>
      <p:ext uri="{BB962C8B-B14F-4D97-AF65-F5344CB8AC3E}">
        <p14:creationId xmlns:p14="http://schemas.microsoft.com/office/powerpoint/2010/main" val="2488895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18B25461-B885-5EEC-36AD-7DF1CB796D02}"/>
              </a:ext>
            </a:extLst>
          </p:cNvPr>
          <p:cNvSpPr>
            <a:spLocks noGrp="1"/>
          </p:cNvSpPr>
          <p:nvPr>
            <p:ph type="title"/>
          </p:nvPr>
        </p:nvSpPr>
        <p:spPr/>
        <p:txBody>
          <a:bodyPr/>
          <a:lstStyle/>
          <a:p>
            <a:r>
              <a:rPr lang="et-EE" dirty="0"/>
              <a:t>KÜ õigused ja kohustused</a:t>
            </a:r>
          </a:p>
        </p:txBody>
      </p:sp>
      <p:sp>
        <p:nvSpPr>
          <p:cNvPr id="3" name="Sisu kohatäide 2">
            <a:extLst>
              <a:ext uri="{FF2B5EF4-FFF2-40B4-BE49-F238E27FC236}">
                <a16:creationId xmlns:a16="http://schemas.microsoft.com/office/drawing/2014/main" id="{A646A907-3E3C-FC22-8C05-3919CC7494C2}"/>
              </a:ext>
            </a:extLst>
          </p:cNvPr>
          <p:cNvSpPr>
            <a:spLocks noGrp="1"/>
          </p:cNvSpPr>
          <p:nvPr>
            <p:ph idx="1"/>
          </p:nvPr>
        </p:nvSpPr>
        <p:spPr/>
        <p:txBody>
          <a:bodyPr/>
          <a:lstStyle/>
          <a:p>
            <a:r>
              <a:rPr lang="et-EE" sz="1800" dirty="0"/>
              <a:t>3-2-1-9-04 p 21 </a:t>
            </a:r>
            <a:r>
              <a:rPr lang="et-EE" sz="1800" dirty="0">
                <a:effectLst/>
                <a:latin typeface="Arial" panose="020B0604020202020204" pitchFamily="34" charset="0"/>
                <a:ea typeface="Times New Roman" panose="02020603050405020304" pitchFamily="18" charset="0"/>
                <a:cs typeface="Arial" panose="020B0604020202020204" pitchFamily="34" charset="0"/>
              </a:rPr>
              <a:t>KÜ võib enda liikmete õiguste kaitseks kohtusse pöörduda enda nimel ning 3-2-1-111-04 p 25 kohaselt võib KÜ korteriomanike esindajana sõlmida lepinguid enda nimel.</a:t>
            </a:r>
          </a:p>
          <a:p>
            <a:r>
              <a:rPr lang="et-EE" sz="1800" dirty="0">
                <a:latin typeface="Arial" panose="020B0604020202020204" pitchFamily="34" charset="0"/>
                <a:ea typeface="Times New Roman" panose="02020603050405020304" pitchFamily="18" charset="0"/>
                <a:cs typeface="Arial" panose="020B0604020202020204" pitchFamily="34" charset="0"/>
              </a:rPr>
              <a:t> 3-2-1-38-05 p 18 K</a:t>
            </a:r>
            <a:r>
              <a:rPr lang="et-EE" sz="1800" dirty="0">
                <a:effectLst/>
                <a:latin typeface="Arial" panose="020B0604020202020204" pitchFamily="34" charset="0"/>
                <a:ea typeface="Times New Roman" panose="02020603050405020304" pitchFamily="18" charset="0"/>
                <a:cs typeface="Arial" panose="020B0604020202020204" pitchFamily="34" charset="0"/>
              </a:rPr>
              <a:t>orteriühistu üheks seadusest tulenevaks ülesandeks korteriomanike ühise omandi hooldamine, sh ka elamu tehnosüsteemide korrashoidmine. </a:t>
            </a:r>
          </a:p>
          <a:p>
            <a:r>
              <a:rPr lang="et-EE" sz="1800" dirty="0">
                <a:effectLst/>
                <a:latin typeface="Arial" panose="020B0604020202020204" pitchFamily="34" charset="0"/>
                <a:ea typeface="Times New Roman" panose="02020603050405020304" pitchFamily="18" charset="0"/>
                <a:cs typeface="Arial" panose="020B0604020202020204" pitchFamily="34" charset="0"/>
              </a:rPr>
              <a:t>Seega kahju tekitamise eest võib vastutada ka korteriühistu. </a:t>
            </a:r>
          </a:p>
          <a:p>
            <a:r>
              <a:rPr lang="et-EE" sz="1800" dirty="0">
                <a:effectLst/>
                <a:latin typeface="Arial" panose="020B0604020202020204" pitchFamily="34" charset="0"/>
                <a:ea typeface="Times New Roman" panose="02020603050405020304" pitchFamily="18" charset="0"/>
                <a:cs typeface="Arial" panose="020B0604020202020204" pitchFamily="34" charset="0"/>
              </a:rPr>
              <a:t>Korteriühistu vastutus ei välista aga omi kohustusi rikkunud korteriomanike vastutust teise korteriomaniku vara kahjustamise eest. Sellisel juhul on korteriühistu jt vastutavate isikute vastutus solidaarne (vt VÕS § 137 </a:t>
            </a:r>
            <a:r>
              <a:rPr lang="et-EE" sz="1800" dirty="0" err="1">
                <a:effectLst/>
                <a:latin typeface="Arial" panose="020B0604020202020204" pitchFamily="34" charset="0"/>
                <a:ea typeface="Times New Roman" panose="02020603050405020304" pitchFamily="18" charset="0"/>
                <a:cs typeface="Arial" panose="020B0604020202020204" pitchFamily="34" charset="0"/>
              </a:rPr>
              <a:t>lg-t</a:t>
            </a:r>
            <a:r>
              <a:rPr lang="et-EE" sz="1800" dirty="0">
                <a:effectLst/>
                <a:latin typeface="Arial" panose="020B0604020202020204" pitchFamily="34" charset="0"/>
                <a:ea typeface="Times New Roman" panose="02020603050405020304" pitchFamily="18" charset="0"/>
                <a:cs typeface="Arial" panose="020B0604020202020204" pitchFamily="34" charset="0"/>
              </a:rPr>
              <a:t> 1).</a:t>
            </a:r>
            <a:endParaRPr lang="et-EE" sz="1800" dirty="0">
              <a:effectLst/>
              <a:latin typeface="Arial" panose="020B0604020202020204" pitchFamily="34" charset="0"/>
              <a:ea typeface="Times New Roman" panose="02020603050405020304" pitchFamily="18" charset="0"/>
            </a:endParaRPr>
          </a:p>
          <a:p>
            <a:endParaRPr lang="et-EE" sz="1800" dirty="0">
              <a:effectLst/>
              <a:latin typeface="Arial" panose="020B0604020202020204" pitchFamily="34" charset="0"/>
              <a:ea typeface="Times New Roman" panose="02020603050405020304" pitchFamily="18" charset="0"/>
            </a:endParaRPr>
          </a:p>
          <a:p>
            <a:endParaRPr lang="et-EE" sz="1800" dirty="0">
              <a:effectLst/>
              <a:latin typeface="Arial" panose="020B0604020202020204" pitchFamily="34" charset="0"/>
              <a:ea typeface="Times New Roman" panose="02020603050405020304" pitchFamily="18" charset="0"/>
              <a:cs typeface="Arial" panose="020B0604020202020204" pitchFamily="34" charset="0"/>
            </a:endParaRPr>
          </a:p>
          <a:p>
            <a:endParaRPr lang="et-EE" sz="1800" dirty="0">
              <a:effectLst/>
              <a:latin typeface="Arial" panose="020B0604020202020204" pitchFamily="34" charset="0"/>
              <a:ea typeface="Times New Roman" panose="02020603050405020304" pitchFamily="18" charset="0"/>
            </a:endParaRPr>
          </a:p>
          <a:p>
            <a:endParaRPr lang="et-EE" dirty="0"/>
          </a:p>
        </p:txBody>
      </p:sp>
    </p:spTree>
    <p:extLst>
      <p:ext uri="{BB962C8B-B14F-4D97-AF65-F5344CB8AC3E}">
        <p14:creationId xmlns:p14="http://schemas.microsoft.com/office/powerpoint/2010/main" val="19521542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18BAF91B-288A-8225-D2EB-4E78D235B1ED}"/>
              </a:ext>
            </a:extLst>
          </p:cNvPr>
          <p:cNvSpPr>
            <a:spLocks noGrp="1"/>
          </p:cNvSpPr>
          <p:nvPr>
            <p:ph type="title"/>
          </p:nvPr>
        </p:nvSpPr>
        <p:spPr/>
        <p:txBody>
          <a:bodyPr/>
          <a:lstStyle/>
          <a:p>
            <a:r>
              <a:rPr lang="et-EE" dirty="0"/>
              <a:t>3-2-1-129-13 p 47</a:t>
            </a:r>
          </a:p>
        </p:txBody>
      </p:sp>
      <p:sp>
        <p:nvSpPr>
          <p:cNvPr id="3" name="Sisu kohatäide 2">
            <a:extLst>
              <a:ext uri="{FF2B5EF4-FFF2-40B4-BE49-F238E27FC236}">
                <a16:creationId xmlns:a16="http://schemas.microsoft.com/office/drawing/2014/main" id="{E5BF4B85-1F92-12B5-F7B0-CB4D42C5289F}"/>
              </a:ext>
            </a:extLst>
          </p:cNvPr>
          <p:cNvSpPr>
            <a:spLocks noGrp="1"/>
          </p:cNvSpPr>
          <p:nvPr>
            <p:ph idx="1"/>
          </p:nvPr>
        </p:nvSpPr>
        <p:spPr/>
        <p:txBody>
          <a:bodyPr>
            <a:normAutofit/>
          </a:bodyPr>
          <a:lstStyle/>
          <a:p>
            <a:r>
              <a:rPr lang="et-EE" sz="1800" dirty="0">
                <a:solidFill>
                  <a:schemeClr val="accent1"/>
                </a:solidFill>
                <a:effectLst/>
                <a:latin typeface="Arial" panose="020B0604020202020204" pitchFamily="34" charset="0"/>
                <a:ea typeface="Times New Roman" panose="02020603050405020304" pitchFamily="18" charset="0"/>
              </a:rPr>
              <a:t>Kaasomanikel on ühine üldine kohustus tagada, et kaasomandiese oleks sellises korras, millest ei tekiks kellelegi kahju. See ei ole aga üksnes passiivne kohustus hoiduda kaasomandieseme kahjustamisest. See kohustus hõlmab hoolsuskohustust kontrollida perioodiliselt elamu tehnosüsteemide korrasolekut, vältimaks mh lekkeid. Korteriomanikul, kelle korteriomandi reaalosa torustik läbib, on lisaks kohustus teavitada teisi korteriomanikke (olgu ka valitseja või korteriühistu vahendusel) torustikust lähtuvatest ohtudest, sh torustiku amortiseerumisest ja lekkimisest. Korteriomanike ühine kohustus on tagada, et elamu tehnosüsteemid oleksid korras. Sellest tulenevalt on korteriomanikud kohustatud kontrollima tehnosüsteemide korrasolekut ning rakendama puuduste ilmnemisel vajalikke abinõusid ohu või puuduse kõrvaldamiseks, sh andma nõusoleku selleks vajalike otsuste vastuvõtmiseks või kokkulepete sõlmimiseks ja kulude kandmiseks. </a:t>
            </a:r>
            <a:endParaRPr lang="et-EE" dirty="0">
              <a:solidFill>
                <a:schemeClr val="accent1"/>
              </a:solidFill>
            </a:endParaRPr>
          </a:p>
        </p:txBody>
      </p:sp>
    </p:spTree>
    <p:extLst>
      <p:ext uri="{BB962C8B-B14F-4D97-AF65-F5344CB8AC3E}">
        <p14:creationId xmlns:p14="http://schemas.microsoft.com/office/powerpoint/2010/main" val="40702166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CD609BE0-86B7-D6F2-6C93-8C3B42F4835A}"/>
              </a:ext>
            </a:extLst>
          </p:cNvPr>
          <p:cNvSpPr>
            <a:spLocks noGrp="1"/>
          </p:cNvSpPr>
          <p:nvPr>
            <p:ph type="title"/>
          </p:nvPr>
        </p:nvSpPr>
        <p:spPr/>
        <p:txBody>
          <a:bodyPr/>
          <a:lstStyle/>
          <a:p>
            <a:r>
              <a:rPr lang="et-EE" dirty="0"/>
              <a:t>3-2-1-129-13 p 49</a:t>
            </a:r>
          </a:p>
        </p:txBody>
      </p:sp>
      <p:sp>
        <p:nvSpPr>
          <p:cNvPr id="3" name="Sisu kohatäide 2">
            <a:extLst>
              <a:ext uri="{FF2B5EF4-FFF2-40B4-BE49-F238E27FC236}">
                <a16:creationId xmlns:a16="http://schemas.microsoft.com/office/drawing/2014/main" id="{7FA3E3AF-FF09-F125-0CD2-083045FAED2B}"/>
              </a:ext>
            </a:extLst>
          </p:cNvPr>
          <p:cNvSpPr>
            <a:spLocks noGrp="1"/>
          </p:cNvSpPr>
          <p:nvPr>
            <p:ph idx="1"/>
          </p:nvPr>
        </p:nvSpPr>
        <p:spPr/>
        <p:txBody>
          <a:bodyPr/>
          <a:lstStyle/>
          <a:p>
            <a:r>
              <a:rPr lang="et-EE" sz="1800" dirty="0">
                <a:solidFill>
                  <a:schemeClr val="accent1"/>
                </a:solidFill>
                <a:latin typeface="Arial" panose="020B0604020202020204" pitchFamily="34" charset="0"/>
                <a:ea typeface="Times New Roman" panose="02020603050405020304" pitchFamily="18" charset="0"/>
              </a:rPr>
              <a:t>K</a:t>
            </a:r>
            <a:r>
              <a:rPr lang="et-EE" sz="1800" dirty="0">
                <a:solidFill>
                  <a:schemeClr val="accent1"/>
                </a:solidFill>
                <a:effectLst/>
                <a:latin typeface="Arial" panose="020B0604020202020204" pitchFamily="34" charset="0"/>
                <a:ea typeface="Times New Roman" panose="02020603050405020304" pitchFamily="18" charset="0"/>
              </a:rPr>
              <a:t>olleegiumi arvates tuleb jagada kahjustatud ja kahju tekitanud korteriomaniku tõendamiskoormust juhul, kui kahju tekitanud asjaolu on lähtunud teise korteriomandi reaalosa piirest, sest kahjustatud korteriomandieseme omanikul ei pruugi olla võimalik kahju täpset põhjust kindlaks teha. Kui kahjustatud korteriomandieseme omanik tõendab, et kahjustav asjaolu (sh veeleke) lähtus teise korteriomandi reaalosa piirest, saab eeldada, et viimase korteriomandi omanik rikkus oma korrashoiukohustust. </a:t>
            </a:r>
          </a:p>
          <a:p>
            <a:r>
              <a:rPr lang="et-EE" sz="1800" dirty="0">
                <a:solidFill>
                  <a:schemeClr val="accent1"/>
                </a:solidFill>
                <a:effectLst/>
                <a:latin typeface="Arial" panose="020B0604020202020204" pitchFamily="34" charset="0"/>
                <a:ea typeface="Times New Roman" panose="02020603050405020304" pitchFamily="18" charset="0"/>
              </a:rPr>
              <a:t>Vastutusest vabanemiseks peab viimatinimetatud korteriomandi omanik tõendama, et kahjustav asjaolu tulenes korteriomanike kaasomandiesemest (nt veetorustikust) ja ta ei ole oma kohustusi rikkunud või on tema rikkumine vabandatav.</a:t>
            </a:r>
          </a:p>
          <a:p>
            <a:endParaRPr lang="et-EE" dirty="0"/>
          </a:p>
        </p:txBody>
      </p:sp>
    </p:spTree>
    <p:extLst>
      <p:ext uri="{BB962C8B-B14F-4D97-AF65-F5344CB8AC3E}">
        <p14:creationId xmlns:p14="http://schemas.microsoft.com/office/powerpoint/2010/main" val="736773964"/>
      </p:ext>
    </p:extLst>
  </p:cSld>
  <p:clrMapOvr>
    <a:masterClrMapping/>
  </p:clrMapOvr>
</p:sld>
</file>

<file path=ppt/theme/theme1.xml><?xml version="1.0" encoding="utf-8"?>
<a:theme xmlns:a="http://schemas.openxmlformats.org/drawingml/2006/main" name="Esitlus_EKsLLKF(19)">
  <a:themeElements>
    <a:clrScheme name="EKsL_LKF">
      <a:dk1>
        <a:sysClr val="windowText" lastClr="000000"/>
      </a:dk1>
      <a:lt1>
        <a:srgbClr val="FFFFFF"/>
      </a:lt1>
      <a:dk2>
        <a:srgbClr val="3C3E6F"/>
      </a:dk2>
      <a:lt2>
        <a:srgbClr val="DBDB4C"/>
      </a:lt2>
      <a:accent1>
        <a:srgbClr val="3C3E6F"/>
      </a:accent1>
      <a:accent2>
        <a:srgbClr val="B8BF22"/>
      </a:accent2>
      <a:accent3>
        <a:srgbClr val="DBDB4C"/>
      </a:accent3>
      <a:accent4>
        <a:srgbClr val="7F7FA5"/>
      </a:accent4>
      <a:accent5>
        <a:srgbClr val="1459C0"/>
      </a:accent5>
      <a:accent6>
        <a:srgbClr val="85C3E6"/>
      </a:accent6>
      <a:hlink>
        <a:srgbClr val="3C3E6F"/>
      </a:hlink>
      <a:folHlink>
        <a:srgbClr val="7F7FA5"/>
      </a:folHlink>
    </a:clrScheme>
    <a:fontScheme name="Tarkvarakomplekti Office kujundu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2400" b="0" i="0" u="none" strike="noStrike" cap="none" normalizeH="0" baseline="0" smtClean="0">
            <a:ln>
              <a:noFill/>
            </a:ln>
            <a:solidFill>
              <a:srgbClr val="3C3E6F"/>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2400" b="0" i="0" u="none" strike="noStrike" cap="none" normalizeH="0" baseline="0" smtClean="0">
            <a:ln>
              <a:noFill/>
            </a:ln>
            <a:solidFill>
              <a:srgbClr val="3C3E6F"/>
            </a:solidFill>
            <a:effectLst/>
            <a:latin typeface="Arial" charset="0"/>
          </a:defRPr>
        </a:defPPr>
      </a:lstStyle>
    </a:lnDef>
  </a:objectDefaults>
  <a:extraClrSchemeLst>
    <a:extraClrScheme>
      <a:clrScheme name="Tarkvarakomplekti Office kujundus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arkvarakomplekti Office kujundus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arkvarakomplekti Office kujundus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arkvarakomplekti Office kujundus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arkvarakomplekti Office kujundu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arkvarakomplekti Office kujundu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arkvarakomplekti Office kujundu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arkvarakomplekti Office kujundus">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arkvarakomplekti Office kujundus">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Esitlus_EKsLLKF(24)</Template>
  <TotalTime>2060</TotalTime>
  <Words>4644</Words>
  <Application>Microsoft Office PowerPoint</Application>
  <PresentationFormat>Ekraaniseanss (16:9)</PresentationFormat>
  <Paragraphs>184</Paragraphs>
  <Slides>50</Slides>
  <Notes>0</Notes>
  <HiddenSlides>1</HiddenSlides>
  <MMClips>0</MMClips>
  <ScaleCrop>false</ScaleCrop>
  <HeadingPairs>
    <vt:vector size="6" baseType="variant">
      <vt:variant>
        <vt:lpstr>Kasutatud fondid</vt:lpstr>
      </vt:variant>
      <vt:variant>
        <vt:i4>3</vt:i4>
      </vt:variant>
      <vt:variant>
        <vt:lpstr>Kujundus</vt:lpstr>
      </vt:variant>
      <vt:variant>
        <vt:i4>1</vt:i4>
      </vt:variant>
      <vt:variant>
        <vt:lpstr>Slaidipealkirjad</vt:lpstr>
      </vt:variant>
      <vt:variant>
        <vt:i4>50</vt:i4>
      </vt:variant>
    </vt:vector>
  </HeadingPairs>
  <TitlesOfParts>
    <vt:vector size="54" baseType="lpstr">
      <vt:lpstr>Arial</vt:lpstr>
      <vt:lpstr>Times New Roman</vt:lpstr>
      <vt:lpstr>Wingdings</vt:lpstr>
      <vt:lpstr>Esitlus_EKsLLKF(19)</vt:lpstr>
      <vt:lpstr>Korteriühistute seminaripäev</vt:lpstr>
      <vt:lpstr>Eriomand KrtS § 4 ja § 12 lg 2</vt:lpstr>
      <vt:lpstr>Kaasomand</vt:lpstr>
      <vt:lpstr>Piiritlemine</vt:lpstr>
      <vt:lpstr>KrtS § 30</vt:lpstr>
      <vt:lpstr>KrtS § 31</vt:lpstr>
      <vt:lpstr>KÜ õigused ja kohustused</vt:lpstr>
      <vt:lpstr>3-2-1-129-13 p 47</vt:lpstr>
      <vt:lpstr>3-2-1-129-13 p 49</vt:lpstr>
      <vt:lpstr>3-2-1-129-13 p 51</vt:lpstr>
      <vt:lpstr>3-2-1-107-15 p 13</vt:lpstr>
      <vt:lpstr>2-16-8344 p 11</vt:lpstr>
      <vt:lpstr>2-17-7999 p 13.3</vt:lpstr>
      <vt:lpstr>2-17-7999 p 35</vt:lpstr>
      <vt:lpstr>2-17-15364 p 12</vt:lpstr>
      <vt:lpstr>2-17-15364 p 13, 14</vt:lpstr>
      <vt:lpstr>2-18-13649</vt:lpstr>
      <vt:lpstr>2-18-13649 p 16</vt:lpstr>
      <vt:lpstr>2-18-13649 p 16</vt:lpstr>
      <vt:lpstr>2-18-13649 p 17</vt:lpstr>
      <vt:lpstr>2-18-13649 p 17</vt:lpstr>
      <vt:lpstr>2-18-13649 p 18</vt:lpstr>
      <vt:lpstr>2-18-13649 p 19 </vt:lpstr>
      <vt:lpstr>2-18-13649 p 21</vt:lpstr>
      <vt:lpstr>2-18-13649 p 22</vt:lpstr>
      <vt:lpstr>2-18-13649</vt:lpstr>
      <vt:lpstr>2-19-9543 p 18</vt:lpstr>
      <vt:lpstr>2-19-9543 p 19</vt:lpstr>
      <vt:lpstr>2-19-9543</vt:lpstr>
      <vt:lpstr>2-19-9500 p 15.1</vt:lpstr>
      <vt:lpstr>2-19-9500 p 16</vt:lpstr>
      <vt:lpstr>2-19-9500 p 16</vt:lpstr>
      <vt:lpstr>2-19-9500</vt:lpstr>
      <vt:lpstr>2-19-1488</vt:lpstr>
      <vt:lpstr>2-19-1488 p 16</vt:lpstr>
      <vt:lpstr>2-21-11325 p 14.1</vt:lpstr>
      <vt:lpstr>2-21-11325 p 14.2</vt:lpstr>
      <vt:lpstr>2-21-11325 p 14.5</vt:lpstr>
      <vt:lpstr>2-21-11325 p 16</vt:lpstr>
      <vt:lpstr>2-21-11325 p 17.2</vt:lpstr>
      <vt:lpstr>2-21-11325 p 18</vt:lpstr>
      <vt:lpstr>2-21-11325 p 19</vt:lpstr>
      <vt:lpstr>2-21-11325 p 20</vt:lpstr>
      <vt:lpstr>2-21-11325 p 20</vt:lpstr>
      <vt:lpstr>Järeldused</vt:lpstr>
      <vt:lpstr>Ebaseaduslikud ehitustööd  3-2-1-155-14 p 12</vt:lpstr>
      <vt:lpstr>3-2-1-155-14 p 13 ja 15</vt:lpstr>
      <vt:lpstr>Lõppjäreldused</vt:lpstr>
      <vt:lpstr>Lõppjäreldused</vt:lpstr>
      <vt:lpstr>PowerPointi esitlus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Jüri Aava</dc:creator>
  <cp:lastModifiedBy>Jüri Aava</cp:lastModifiedBy>
  <cp:revision>50</cp:revision>
  <dcterms:created xsi:type="dcterms:W3CDTF">2025-05-16T06:52:33Z</dcterms:created>
  <dcterms:modified xsi:type="dcterms:W3CDTF">2025-05-27T08:39:39Z</dcterms:modified>
</cp:coreProperties>
</file>